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62" r:id="rId5"/>
    <p:sldId id="267" r:id="rId6"/>
    <p:sldId id="269" r:id="rId7"/>
    <p:sldId id="266" r:id="rId8"/>
    <p:sldId id="265" r:id="rId9"/>
    <p:sldId id="268" r:id="rId10"/>
    <p:sldId id="273" r:id="rId11"/>
    <p:sldId id="272" r:id="rId12"/>
    <p:sldId id="271" r:id="rId13"/>
    <p:sldId id="270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7910" y="90936"/>
            <a:ext cx="886250" cy="8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2731" y="1196752"/>
            <a:ext cx="66011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«Как повысить </a:t>
            </a:r>
            <a:endParaRPr lang="ru-RU" sz="40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стрессоустойчивость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. 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Кухня эмоциональных 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ресурсов педагога»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6336" y="5013176"/>
            <a:ext cx="2987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Педагог-психолог: 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Ковалькова А.Г.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336" y="6090393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2021 год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0883"/>
            <a:ext cx="3897759" cy="241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309" y="3068960"/>
            <a:ext cx="1851691" cy="206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61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77823"/>
            <a:ext cx="7761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«Незаконченные предложения»</a:t>
            </a:r>
            <a:endParaRPr lang="ru-RU" sz="4000" b="1" i="1" u="sng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03228"/>
            <a:ext cx="4348522" cy="457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3" y="5661248"/>
            <a:ext cx="1590129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55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4804" y="469307"/>
            <a:ext cx="656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«Взаимообмен (беру и отдаю)»</a:t>
            </a:r>
            <a:endParaRPr lang="ru-RU" sz="4000" b="1" i="1" u="sng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833170"/>
            <a:ext cx="4664894" cy="44761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1590129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6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6821" y="464749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«Подсказки незнакомцев»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00597"/>
            <a:ext cx="4536504" cy="45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8224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6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15186"/>
            <a:ext cx="6552728" cy="454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84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9244" y="808345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Спасибо </a:t>
            </a:r>
          </a:p>
          <a:p>
            <a:pPr algn="ctr"/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за внимание!</a:t>
            </a:r>
            <a:endParaRPr lang="ru-RU" sz="7200" b="1" i="1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824" y="3116670"/>
            <a:ext cx="4803527" cy="328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83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096" y="116632"/>
            <a:ext cx="1014475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486" y="96385"/>
            <a:ext cx="3384376" cy="37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431" y="3068960"/>
            <a:ext cx="887656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Bahnschrift Light Condensed" pitchFamily="34" charset="0"/>
              </a:rPr>
              <a:t>     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Это состояние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, возникающее при действии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чрезвычайных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или 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патологических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раздражителей и приводящее к 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напряжению организма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. </a:t>
            </a:r>
            <a:endParaRPr lang="ru-RU" sz="32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     Термин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«стресс» введен в медицинскую литературу </a:t>
            </a:r>
            <a:endParaRPr lang="ru-RU" sz="32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в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1936 г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. 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Г. </a:t>
            </a:r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Селье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22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6" y="808345"/>
            <a:ext cx="8670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      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Психологическая </a:t>
            </a:r>
            <a:r>
              <a:rPr lang="ru-RU" sz="2400" b="1" i="1" u="sng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устойчивость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- 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сочетание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качеств: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социальная компетентность, оптимизм, ощущение своей цели,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надёжные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привязанности в семье, навыки решения проблем,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эффективный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стиль самоконтроля, позитивная самооценка.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29" y="548680"/>
            <a:ext cx="7445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18342"/>
            <a:ext cx="4466165" cy="297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92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779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«Методы»  избавления от стресса:</a:t>
            </a:r>
            <a:endParaRPr lang="ru-RU" sz="3200" b="1" i="1" u="sng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651999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просмотр телепередач — 46%,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прослушивание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музыки — 43%,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употребление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алкоголя — 19%,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прием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пищи — 16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%,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прием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медикаментов — 15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%,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занятия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спортом — 12%,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занятия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сексом — 9%,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занятия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йогой и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медитативными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практиками — 2%.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5080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070" y="2132856"/>
            <a:ext cx="298793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54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374" y="1484784"/>
            <a:ext cx="877795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               •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более 36 баллов. Ваш уровень стрессоустойчивости - низкий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,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из колеи вас может вышибить любая, порой даже сама невинная деталь.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Многое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вокруг может запросто испортить вам настроение, и вернуть его порой бывает трудно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.</a:t>
            </a: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               •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от 13 до 36. Ваш уровень стрессоустойчивости - средний.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Вы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являетесь человеком, который в целом неплохо справляется со стрессовыми ситуациями,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но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если случится что-то серьезное, это может привести к нервному срыву.</a:t>
            </a: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endParaRPr lang="ru-RU" sz="2200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              •менее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13. Ваш уровень стрессоустойчивости - высокий.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Для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того чтобы вывести вас, нужно действительно серьезное событие.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Вы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легко переносите невзгоды и лояльны к окружающим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690" y="282530"/>
            <a:ext cx="8929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Тест на определение  стрессоустойчивости:</a:t>
            </a:r>
            <a:endParaRPr lang="ru-RU" sz="4000" b="1" i="1" u="sng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635029" cy="70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528906" cy="58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52936"/>
            <a:ext cx="576064" cy="63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37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54705"/>
            <a:ext cx="5040560" cy="46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5738" y="449367"/>
            <a:ext cx="612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«Знакомство»</a:t>
            </a:r>
            <a:endParaRPr lang="ru-RU" sz="4000" b="1" i="1" u="sng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149496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30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76299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«Конструктивные установки»</a:t>
            </a:r>
            <a:endParaRPr lang="ru-RU" sz="4000" b="1" i="1" u="sng" dirty="0">
              <a:solidFill>
                <a:schemeClr val="tx2">
                  <a:lumMod val="50000"/>
                </a:schemeClr>
              </a:solidFill>
              <a:latin typeface="Bahnschrift Light Condens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8994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     *</a:t>
            </a:r>
            <a:r>
              <a:rPr lang="ru-RU" sz="28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Мое </a:t>
            </a:r>
            <a:r>
              <a:rPr lang="ru-RU" sz="2800" b="1" i="1" dirty="0">
                <a:solidFill>
                  <a:srgbClr val="FF0000"/>
                </a:solidFill>
                <a:latin typeface="Bahnschrift Light Condensed" pitchFamily="34" charset="0"/>
              </a:rPr>
              <a:t>руководство требует от меня слишком много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" y="2420888"/>
            <a:ext cx="91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*Мое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руководство считает, что я могу </a:t>
            </a:r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справляться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со сложными задачами,  </a:t>
            </a:r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поэтому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требует больше, чем от других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8610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     *</a:t>
            </a:r>
            <a:r>
              <a:rPr lang="ru-RU" sz="32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Я </a:t>
            </a:r>
            <a:r>
              <a:rPr lang="ru-RU" sz="2800" b="1" i="1" dirty="0">
                <a:solidFill>
                  <a:srgbClr val="FF0000"/>
                </a:solidFill>
                <a:latin typeface="Bahnschrift Light Condensed" pitchFamily="34" charset="0"/>
              </a:rPr>
              <a:t>не вижу отдачи от воспитанников на своих занятиях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" y="4725144"/>
            <a:ext cx="9143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*Дети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имеют разные способности. </a:t>
            </a:r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Можно попробовать  найти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другие </a:t>
            </a:r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способы взаимодействия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с ними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45" y="892873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55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462489"/>
            <a:ext cx="899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*Ужасно</a:t>
            </a:r>
            <a:r>
              <a:rPr lang="ru-RU" sz="2800" b="1" i="1" dirty="0">
                <a:solidFill>
                  <a:srgbClr val="FF0000"/>
                </a:solidFill>
                <a:latin typeface="Bahnschrift Light Condensed" pitchFamily="34" charset="0"/>
              </a:rPr>
              <a:t>, что я ничего не успеваю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559" y="1268760"/>
            <a:ext cx="8892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*Я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часто не успеваю сделать то, что запланировала. </a:t>
            </a:r>
            <a:endParaRPr lang="ru-RU" sz="2800" b="1" i="1" dirty="0" smtClean="0">
              <a:solidFill>
                <a:srgbClr val="00B050"/>
              </a:solidFill>
              <a:latin typeface="Bahnschrift Light Condensed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Но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все успеть не возможно, стоит расставлять приоритеты  в делах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" y="3543850"/>
            <a:ext cx="91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*Обидно</a:t>
            </a:r>
            <a:r>
              <a:rPr lang="ru-RU" sz="2800" b="1" i="1" dirty="0">
                <a:solidFill>
                  <a:srgbClr val="FF0000"/>
                </a:solidFill>
                <a:latin typeface="Bahnschrift Light Condensed" pitchFamily="34" charset="0"/>
              </a:rPr>
              <a:t>, что люди часто не ценят того, </a:t>
            </a:r>
            <a:endParaRPr lang="ru-RU" sz="2800" b="1" i="1" dirty="0" smtClean="0">
              <a:solidFill>
                <a:srgbClr val="FF0000"/>
              </a:solidFill>
              <a:latin typeface="Bahnschrift Light Condensed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что </a:t>
            </a:r>
            <a:r>
              <a:rPr lang="ru-RU" sz="2800" b="1" i="1" dirty="0">
                <a:solidFill>
                  <a:srgbClr val="FF0000"/>
                </a:solidFill>
                <a:latin typeface="Bahnschrift Light Condensed" pitchFamily="34" charset="0"/>
              </a:rPr>
              <a:t>делается для них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5960" y="4649168"/>
            <a:ext cx="91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*Можно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делать для других много, </a:t>
            </a:r>
            <a:endParaRPr lang="ru-RU" sz="2800" b="1" i="1" dirty="0" smtClean="0">
              <a:solidFill>
                <a:srgbClr val="00B050"/>
              </a:solidFill>
              <a:latin typeface="Bahnschrift Light Condensed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но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люди не обязаны соответствовать моим ожиданиям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06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749623" cy="6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48680"/>
            <a:ext cx="8994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*Из-за </a:t>
            </a:r>
            <a:r>
              <a:rPr lang="ru-RU" sz="2800" b="1" i="1" dirty="0">
                <a:solidFill>
                  <a:srgbClr val="FF0000"/>
                </a:solidFill>
                <a:latin typeface="Bahnschrift Light Condensed" pitchFamily="34" charset="0"/>
              </a:rPr>
              <a:t>того, что я слишком загружена на работе, </a:t>
            </a:r>
            <a:endParaRPr lang="ru-RU" sz="2800" b="1" i="1" dirty="0" smtClean="0">
              <a:solidFill>
                <a:srgbClr val="FF0000"/>
              </a:solidFill>
              <a:latin typeface="Bahnschrift Light Condensed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мой </a:t>
            </a:r>
            <a:r>
              <a:rPr lang="ru-RU" sz="2800" b="1" i="1" dirty="0">
                <a:solidFill>
                  <a:srgbClr val="FF0000"/>
                </a:solidFill>
                <a:latin typeface="Bahnschrift Light Condensed" pitchFamily="34" charset="0"/>
              </a:rPr>
              <a:t>муж и дети сами предоставлены себе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*Мне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интересна моя работа.  </a:t>
            </a:r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Но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я также уделяю необходимое  время и для своей семьи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56992"/>
            <a:ext cx="9222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    * </a:t>
            </a:r>
            <a:r>
              <a:rPr lang="ru-RU" sz="28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Я не </a:t>
            </a:r>
            <a:r>
              <a:rPr lang="ru-RU" sz="2800" b="1" i="1" dirty="0">
                <a:solidFill>
                  <a:srgbClr val="FF0000"/>
                </a:solidFill>
                <a:latin typeface="Bahnschrift Light Condensed" pitchFamily="34" charset="0"/>
              </a:rPr>
              <a:t>в состоянии справиться со всеми проблемами сразу и, </a:t>
            </a:r>
            <a:endParaRPr lang="ru-RU" sz="2800" b="1" i="1" dirty="0" smtClean="0">
              <a:solidFill>
                <a:srgbClr val="FF0000"/>
              </a:solidFill>
              <a:latin typeface="Bahnschrift Light Condensed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ahnschrift Light Condensed" pitchFamily="34" charset="0"/>
              </a:rPr>
              <a:t>поэтому </a:t>
            </a:r>
            <a:r>
              <a:rPr lang="ru-RU" sz="2800" b="1" i="1" dirty="0">
                <a:solidFill>
                  <a:srgbClr val="FF0000"/>
                </a:solidFill>
                <a:latin typeface="Bahnschrift Light Condensed" pitchFamily="34" charset="0"/>
              </a:rPr>
              <a:t>ситуация стала  такой сложной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968" y="4869160"/>
            <a:ext cx="8994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*Я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не справляюсь со всеми проблемами сразу</a:t>
            </a:r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,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Bahnschrift Light Condensed" pitchFamily="34" charset="0"/>
              </a:rPr>
              <a:t> </a:t>
            </a:r>
            <a:r>
              <a:rPr lang="ru-RU" sz="2800" b="1" i="1" dirty="0">
                <a:solidFill>
                  <a:srgbClr val="00B050"/>
                </a:solidFill>
                <a:latin typeface="Bahnschrift Light Condensed" pitchFamily="34" charset="0"/>
              </a:rPr>
              <a:t>поэтому  сначала решу самую важную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72" y="3429000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04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434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Фоменко</cp:lastModifiedBy>
  <cp:revision>20</cp:revision>
  <dcterms:created xsi:type="dcterms:W3CDTF">2021-02-11T18:15:43Z</dcterms:created>
  <dcterms:modified xsi:type="dcterms:W3CDTF">2021-02-16T11:11:19Z</dcterms:modified>
</cp:coreProperties>
</file>