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8" r:id="rId5"/>
    <p:sldId id="258" r:id="rId6"/>
    <p:sldId id="260" r:id="rId7"/>
    <p:sldId id="264" r:id="rId8"/>
    <p:sldId id="261" r:id="rId9"/>
    <p:sldId id="262" r:id="rId10"/>
    <p:sldId id="263" r:id="rId11"/>
    <p:sldId id="267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988273_abstract-butterfly-wallpapers-hd-hd-desktop-wallpapers_2560x1440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муниципальное </a:t>
            </a:r>
            <a:r>
              <a:rPr lang="ru-RU" sz="2000" b="1" dirty="0">
                <a:solidFill>
                  <a:srgbClr val="7030A0"/>
                </a:solidFill>
                <a:latin typeface="Constantia" pitchFamily="18" charset="0"/>
              </a:rPr>
              <a:t>бюджетное дошкольное образовательное учреждение  детский сад комбинированного вида второй категории №6 «Колосок» п. Гигант </a:t>
            </a:r>
            <a:r>
              <a:rPr lang="ru-RU" sz="2000" b="1" dirty="0" err="1">
                <a:solidFill>
                  <a:srgbClr val="7030A0"/>
                </a:solidFill>
                <a:latin typeface="Constantia" pitchFamily="18" charset="0"/>
              </a:rPr>
              <a:t>Сальского</a:t>
            </a:r>
            <a:r>
              <a:rPr lang="ru-RU" sz="2000" b="1" dirty="0">
                <a:solidFill>
                  <a:srgbClr val="7030A0"/>
                </a:solidFill>
                <a:latin typeface="Constantia" pitchFamily="18" charset="0"/>
              </a:rPr>
              <a:t> района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700808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«Использование </a:t>
            </a:r>
            <a:r>
              <a:rPr lang="ru-RU" sz="2800" b="1" dirty="0" err="1" smtClean="0">
                <a:solidFill>
                  <a:srgbClr val="002060"/>
                </a:solidFill>
                <a:latin typeface="Constantia" pitchFamily="18" charset="0"/>
              </a:rPr>
              <a:t>лэпбуков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в 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коррекционной деятельности детей с ОВЗ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«</a:t>
            </a:r>
            <a:endParaRPr 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573016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           Подготовила: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          </a:t>
            </a:r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           </a:t>
            </a:r>
            <a:r>
              <a:rPr lang="ru-RU" b="1" dirty="0" err="1" smtClean="0">
                <a:solidFill>
                  <a:srgbClr val="002060"/>
                </a:solidFill>
                <a:latin typeface="Constantia" pitchFamily="18" charset="0"/>
              </a:rPr>
              <a:t>Мотаева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О.Г.</a:t>
            </a:r>
          </a:p>
        </p:txBody>
      </p:sp>
    </p:spTree>
    <p:extLst>
      <p:ext uri="{BB962C8B-B14F-4D97-AF65-F5344CB8AC3E}">
        <p14:creationId xmlns:p14="http://schemas.microsoft.com/office/powerpoint/2010/main" val="38818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-79653"/>
            <a:ext cx="89289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b="1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помогает ребенку по своему желанию организовать информацию по изучаемой теме и лучше понять и запомнить материал (особенно если ребенок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визуал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). В любое удобное время ребенок просто открывает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и с радостью повторяет пройденное, рассматривая сделанную своими же руками книжку.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хорошо подойдет для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занятий как </a:t>
            </a:r>
            <a:r>
              <a:rPr lang="ru-RU" sz="1600" b="1" dirty="0" err="1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индивидуально,так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и 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 группах. Создание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лэпбука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является одним из видов совместной деятельности взрослого и детей. Работа по развитию лексико-грамматического строя речи детей школьного возраста с ОНР включала в себя: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-беседы по лексической теме недели;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дидактические игры и упражнения;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чтение художественной литературы;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показ презентаций; - практические задания;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отгадывание загадок;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составление рассказа-описания, составление рассказа по сюжетной картине;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речевые пятиминутки;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- викторины.</a:t>
            </a:r>
          </a:p>
        </p:txBody>
      </p:sp>
      <p:pic>
        <p:nvPicPr>
          <p:cNvPr id="4098" name="Picture 2" descr="C:\Users\Ольга\Downloads\287-2877777_дети-за-партой-рисунок-детьми-нарисован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47794"/>
            <a:ext cx="3477344" cy="29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4345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Использование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лэпбука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в логопедической работе с дошкольниками с ОНР как самостоятельное методическое пособие может быть применено в любых общеобразовательных учреждениях, так как затрагивает актуальную и востребованную тему развития речи детей с ОНР и позволяет выстроить систему работы по развитию лексико-грамматического строя речи, раскрыть детскую инициативность и организовать эффективное сотрудничество с семьей.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 заключении хотелось сказать о том, что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- это не просто метод, помогающий закрепить и отработать полученные знания, это полет фантазии и исследование, которые однажды начавшись, будет продолжаться. Задача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учителя-логопеда 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лишь придавать детям уверенности в своих силах и правильно мотивировать на открытие новых горизонтов.</a:t>
            </a:r>
          </a:p>
        </p:txBody>
      </p:sp>
      <p:pic>
        <p:nvPicPr>
          <p:cNvPr id="6146" name="Picture 2" descr="C:\Users\Ольга\Desktop\Лэпбуки для речи\Фото\DSCN6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9125" y="3819780"/>
            <a:ext cx="34841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esktop\Лэпбуки для речи\Фото\DSCN6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60" y="3573016"/>
            <a:ext cx="421845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Лэпбуки для речи\Фото\DSCN6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94" y="3789040"/>
            <a:ext cx="4003805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ьга\Desktop\Лэпбуки для речи\Фото\DSCN6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" y="1"/>
            <a:ext cx="4499959" cy="33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ьга\Desktop\Лэпбуки для речи\Фото\DSCN6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81" y="3360006"/>
            <a:ext cx="4630519" cy="35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ьга\Desktop\Лэпбуки для речи\Фото\DSCN6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0004"/>
            <a:ext cx="4532144" cy="349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льга\Desktop\Лэпбуки для речи\Фото проекта\DSCN4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81" y="22974"/>
            <a:ext cx="4630519" cy="34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Ольга\Downloads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"/>
            <a:ext cx="9144000" cy="68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6025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Внедрение Федерального государственного стандарта повлекло за собой поиск новых идей, форм, методов, подходов в коррекционно-речевой работе, которые были бы интересны детям с речевыми нарушениями. </a:t>
            </a:r>
            <a:endParaRPr lang="ru-RU" b="1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Как правило, у  детей  данной категории  речь  самостоятельно  не развивается.  Страдает  процесс  накопления,  отбора  слов  и  оперирования  ими  в  речевой  деятельности  (словарь  хаотичен,  </a:t>
            </a:r>
            <a:r>
              <a:rPr lang="ru-RU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неорганизован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).  Все  это  ведет  к  резкому  снижению  памяти,  внимания,  восприятия,  познавательных  процессов, т.е. развитие речи стоит на одной ступени с развитием познавательных процессов. </a:t>
            </a:r>
            <a:endParaRPr lang="ru-RU" b="1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  <p:pic>
        <p:nvPicPr>
          <p:cNvPr id="2" name="Picture 2" descr="F:\Лэпбуки для речи\Фото\DSCN5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4752528" cy="35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9734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734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Не секрет, что в настоящее время дошкольники демонстрируют нелюбовь к выполнению трудных заданий. Немаловажную роль в преодолении этой проблемы имеет непосредственное вовлечение родителей в эту интересную и трудоемкую работу, что в наше время бывает проблематичным, поскольку наблюдается угасание инициативы родителей. Именно поэтому, среди множества современных технологий и средств подачи новых знаний или их обобщения нас заинтересовала интерактивная тематическая папка – </a:t>
            </a:r>
            <a:r>
              <a:rPr lang="ru-RU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 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F:\Лэпбуки для речи\Фото проекта\DSCN4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85" y="2895096"/>
            <a:ext cx="4519266" cy="39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Лэпбуки для речи\Фото\DSCN6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82" y="2895095"/>
            <a:ext cx="4770318" cy="39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97346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>
                <a:latin typeface="Cambria" pitchFamily="18" charset="0"/>
                <a:ea typeface="Cambria" pitchFamily="18" charset="0"/>
              </a:rPr>
              <a:t> (</a:t>
            </a:r>
            <a:r>
              <a:rPr lang="ru-RU" sz="1600" b="1" dirty="0" err="1">
                <a:latin typeface="Cambria" pitchFamily="18" charset="0"/>
                <a:ea typeface="Cambria" pitchFamily="18" charset="0"/>
              </a:rPr>
              <a:t>lapbook</a:t>
            </a:r>
            <a:r>
              <a:rPr lang="ru-RU" sz="1600" b="1" dirty="0">
                <a:latin typeface="Cambria" pitchFamily="18" charset="0"/>
                <a:ea typeface="Cambria" pitchFamily="18" charset="0"/>
              </a:rPr>
              <a:t>)</a:t>
            </a:r>
            <a:r>
              <a:rPr lang="ru-RU" sz="1600" dirty="0">
                <a:latin typeface="Cambria" pitchFamily="18" charset="0"/>
                <a:ea typeface="Cambria" pitchFamily="18" charset="0"/>
              </a:rPr>
              <a:t> –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 дословном переводе с английского значит «наколенная книга» (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lap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– колени,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book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- книга).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– можно рассматривать как: форму совместной деятельности участников образовательного процесса (детей, родителей, педагога), часть предметно-развивающей среды, продукт коллективного творчества. В любое удобное время ребенок просто открывает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и с радостью повторяет пройденное, рассматривая сделанную своими же руками книжку. Согласитесь, что позитивный опыт лучше запоминается и хочется его еще раз повторить.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Ольга\Desktop\Лэпбуки для речи\Фото проекта\DSCN4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95096"/>
            <a:ext cx="4788024" cy="39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esktop\Лэпбуки для речи\Фото проекта\DSCN4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5097"/>
            <a:ext cx="3816424" cy="39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3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 –</a:t>
            </a:r>
            <a:r>
              <a:rPr lang="ru-RU" dirty="0">
                <a:latin typeface="Cambria" pitchFamily="18" charset="0"/>
                <a:ea typeface="Cambria" pitchFamily="18" charset="0"/>
              </a:rPr>
              <a:t> 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сравнительно новое явление, это книжка -раскладушка с кармашками, дверками, окошками, вкладками и подвижными деталями, в которую помещены материалы на одну тему. </a:t>
            </a:r>
            <a:r>
              <a:rPr lang="ru-RU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помогает ребенку по своему желанию организовать информацию по изучаемой теме и лучше понять и запомнить материал (особенно если ребенок </a:t>
            </a:r>
            <a:r>
              <a:rPr lang="ru-RU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визуал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).</a:t>
            </a:r>
          </a:p>
        </p:txBody>
      </p:sp>
      <p:pic>
        <p:nvPicPr>
          <p:cNvPr id="4098" name="Picture 2" descr="C:\Users\Ольга\Desktop\Лэпбуки для речи\Фото\DSCN6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425514"/>
            <a:ext cx="4176464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5515"/>
            <a:ext cx="3528392" cy="38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2068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Цель 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использования </a:t>
            </a:r>
            <a:r>
              <a:rPr lang="ru-RU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лэпбука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- повысить уровень развития лексико-грамматического строя речи у детей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дошкольного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возраста с общим недоразвитием речи через создание и использование </a:t>
            </a:r>
            <a:r>
              <a:rPr lang="ru-RU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лэпбука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5122" name="Picture 2" descr="C:\Users\Ольга\Desktop\Лэпбуки для речи\Фото\DSCN6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53" y="1846979"/>
            <a:ext cx="6408712" cy="48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Программно-методической обеспечение использования </a:t>
            </a:r>
            <a:r>
              <a:rPr lang="ru-RU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лэпбука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как методического пособия включает содержание коррекционной программы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«Адаптированной примерной основной образовательной программой для дошкольников с ТНР» (под редакцией Лопатиной А.В.).</a:t>
            </a:r>
            <a:endParaRPr lang="ru-RU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C:\Users\Ольга\Desktop\Лэпбуки для речи\Фото\DSCN6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2384" y="2772454"/>
            <a:ext cx="4663457" cy="34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Лэпбуки для речи\Фото\DSCN6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98" y="2163261"/>
            <a:ext cx="5467998" cy="46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Для достижения поставленной цели были определены следующие задачи: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• определить особенности создания и использования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лэпбуков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в коррекционно-развивающем процессе с детьми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дошкольного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возраста с ОНР;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• создать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совместно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с педагогами, родителями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и детьми по каждой лексической теме;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• системно использовать созданные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лэпбуки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в коррекционно развивающей работе по развитию лексико-грамматического строя речи детей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дошкольного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возраста с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ОНР.</a:t>
            </a:r>
            <a:endParaRPr lang="ru-RU" sz="16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 descr="C:\Users\Ольга\Desktop\Лэпбуки для речи\Фото проекта\DSCN4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368560" cy="4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Лэпбуки для речи\Фото проекта\DSCN4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61" y="2564904"/>
            <a:ext cx="4775439" cy="4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Построение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системы логопедической работы с использованием создания </a:t>
            </a:r>
            <a:r>
              <a:rPr lang="ru-RU" sz="1600" b="1" dirty="0" err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лэпбука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опиралось 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на следующие принципы: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1. Принцип систематичности и последовательности: концентрическое усвоение программы; организация и последовательная подача материала («от простого к сложному»)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2. Принцип наглядности: иллюстративное (наглядное) изображение изучаемых объектов и понятий способствует формированию более полных и четких образов и представлений в сознании дошкольников;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3. Принцип доступности и посильности: реализуется в делении изучаемого материала на этапы и в преподнесении его детям последовательными блоками и частями, соответственно возрастным особенностям и развитию речи;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4. Онтогенетический принцип (учет возрастных особенностей воспитанников).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5. Принцип совместной деятельности. Вовлечение родителей в образовательный процесс, повышая их компетентность в вопросах развития лексико-грамматического строя речи. Проект предусматривает «интерактивное взаимодействие» всех участников коррекционно-развивающего процесса, вовлечение родителей в образовательный процесс, повышая их компетентность в вопросах развития лексико-грамматического строя речи.</a:t>
            </a:r>
          </a:p>
        </p:txBody>
      </p:sp>
      <p:pic>
        <p:nvPicPr>
          <p:cNvPr id="5122" name="Picture 2" descr="C:\Users\Ольга\Downloads\2356_html_5d831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74530"/>
            <a:ext cx="3240360" cy="24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603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17</cp:revision>
  <dcterms:created xsi:type="dcterms:W3CDTF">2019-03-26T16:44:18Z</dcterms:created>
  <dcterms:modified xsi:type="dcterms:W3CDTF">2019-04-01T17:44:39Z</dcterms:modified>
</cp:coreProperties>
</file>