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5" r:id="rId9"/>
    <p:sldId id="266" r:id="rId10"/>
    <p:sldId id="267" r:id="rId11"/>
    <p:sldId id="268" r:id="rId12"/>
    <p:sldId id="269" r:id="rId13"/>
    <p:sldId id="270" r:id="rId14"/>
    <p:sldId id="271" r:id="rId15"/>
    <p:sldId id="272" r:id="rId16"/>
    <p:sldId id="273" r:id="rId17"/>
    <p:sldId id="275" r:id="rId18"/>
    <p:sldId id="276" r:id="rId19"/>
    <p:sldId id="277" r:id="rId20"/>
    <p:sldId id="292" r:id="rId21"/>
    <p:sldId id="280" r:id="rId22"/>
    <p:sldId id="281" r:id="rId23"/>
    <p:sldId id="282" r:id="rId24"/>
    <p:sldId id="283" r:id="rId25"/>
    <p:sldId id="284" r:id="rId26"/>
    <p:sldId id="285" r:id="rId27"/>
    <p:sldId id="293" r:id="rId28"/>
    <p:sldId id="286" r:id="rId29"/>
    <p:sldId id="287" r:id="rId30"/>
    <p:sldId id="288" r:id="rId31"/>
    <p:sldId id="289" r:id="rId32"/>
    <p:sldId id="290" r:id="rId33"/>
    <p:sldId id="291" r:id="rId3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84" autoAdjust="0"/>
    <p:restoredTop sz="94582" autoAdjust="0"/>
  </p:normalViewPr>
  <p:slideViewPr>
    <p:cSldViewPr>
      <p:cViewPr varScale="1">
        <p:scale>
          <a:sx n="69" d="100"/>
          <a:sy n="69" d="100"/>
        </p:scale>
        <p:origin x="1428" y="78"/>
      </p:cViewPr>
      <p:guideLst>
        <p:guide orient="horz" pos="2160"/>
        <p:guide pos="2880"/>
      </p:guideLst>
    </p:cSldViewPr>
  </p:slideViewPr>
  <p:outlineViewPr>
    <p:cViewPr>
      <p:scale>
        <a:sx n="33" d="100"/>
        <a:sy n="33" d="100"/>
      </p:scale>
      <p:origin x="0" y="1290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075935D-18E7-404B-8D28-4E25647A15D3}" type="datetimeFigureOut">
              <a:rPr lang="ru-RU" smtClean="0"/>
              <a:pPr/>
              <a:t>23.11.2020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5248E7C1-F191-4793-86C5-0DBB44BFD834}"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075935D-18E7-404B-8D28-4E25647A15D3}" type="datetimeFigureOut">
              <a:rPr lang="ru-RU" smtClean="0"/>
              <a:pPr/>
              <a:t>23.11.2020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5248E7C1-F191-4793-86C5-0DBB44BFD834}"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075935D-18E7-404B-8D28-4E25647A15D3}" type="datetimeFigureOut">
              <a:rPr lang="ru-RU" smtClean="0"/>
              <a:pPr/>
              <a:t>23.11.2020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5248E7C1-F191-4793-86C5-0DBB44BFD834}"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075935D-18E7-404B-8D28-4E25647A15D3}" type="datetimeFigureOut">
              <a:rPr lang="ru-RU" smtClean="0"/>
              <a:pPr/>
              <a:t>23.11.2020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5248E7C1-F191-4793-86C5-0DBB44BFD834}"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075935D-18E7-404B-8D28-4E25647A15D3}" type="datetimeFigureOut">
              <a:rPr lang="ru-RU" smtClean="0"/>
              <a:pPr/>
              <a:t>23.11.2020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5248E7C1-F191-4793-86C5-0DBB44BFD834}"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075935D-18E7-404B-8D28-4E25647A15D3}" type="datetimeFigureOut">
              <a:rPr lang="ru-RU" smtClean="0"/>
              <a:pPr/>
              <a:t>23.11.2020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5248E7C1-F191-4793-86C5-0DBB44BFD834}"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075935D-18E7-404B-8D28-4E25647A15D3}" type="datetimeFigureOut">
              <a:rPr lang="ru-RU" smtClean="0"/>
              <a:pPr/>
              <a:t>23.11.2020</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5248E7C1-F191-4793-86C5-0DBB44BFD834}"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075935D-18E7-404B-8D28-4E25647A15D3}" type="datetimeFigureOut">
              <a:rPr lang="ru-RU" smtClean="0"/>
              <a:pPr/>
              <a:t>23.11.2020</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5248E7C1-F191-4793-86C5-0DBB44BFD834}"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075935D-18E7-404B-8D28-4E25647A15D3}" type="datetimeFigureOut">
              <a:rPr lang="ru-RU" smtClean="0"/>
              <a:pPr/>
              <a:t>23.11.2020</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5248E7C1-F191-4793-86C5-0DBB44BFD834}"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075935D-18E7-404B-8D28-4E25647A15D3}" type="datetimeFigureOut">
              <a:rPr lang="ru-RU" smtClean="0"/>
              <a:pPr/>
              <a:t>23.11.2020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5248E7C1-F191-4793-86C5-0DBB44BFD834}"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075935D-18E7-404B-8D28-4E25647A15D3}" type="datetimeFigureOut">
              <a:rPr lang="ru-RU" smtClean="0"/>
              <a:pPr/>
              <a:t>23.11.2020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5248E7C1-F191-4793-86C5-0DBB44BFD834}"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75935D-18E7-404B-8D28-4E25647A15D3}" type="datetimeFigureOut">
              <a:rPr lang="ru-RU" smtClean="0"/>
              <a:pPr/>
              <a:t>23.11.2020</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48E7C1-F191-4793-86C5-0DBB44BFD834}"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20201102_115638.jpg"/>
          <p:cNvPicPr>
            <a:picLocks noChangeAspect="1"/>
          </p:cNvPicPr>
          <p:nvPr/>
        </p:nvPicPr>
        <p:blipFill>
          <a:blip r:embed="rId2" cstate="print"/>
          <a:stretch>
            <a:fillRect/>
          </a:stretch>
        </p:blipFill>
        <p:spPr>
          <a:xfrm>
            <a:off x="0" y="0"/>
            <a:ext cx="9144000" cy="6858000"/>
          </a:xfrm>
          <a:prstGeom prst="rect">
            <a:avLst/>
          </a:prstGeom>
        </p:spPr>
      </p:pic>
      <p:sp>
        <p:nvSpPr>
          <p:cNvPr id="12" name="Заголовок 11"/>
          <p:cNvSpPr>
            <a:spLocks noGrp="1"/>
          </p:cNvSpPr>
          <p:nvPr>
            <p:ph type="ctrTitle"/>
          </p:nvPr>
        </p:nvSpPr>
        <p:spPr>
          <a:xfrm>
            <a:off x="685800" y="1"/>
            <a:ext cx="7772400" cy="857231"/>
          </a:xfrm>
        </p:spPr>
        <p:txBody>
          <a:bodyPr/>
          <a:lstStyle/>
          <a:p>
            <a:r>
              <a:rPr lang="ru-RU" dirty="0" smtClean="0">
                <a:solidFill>
                  <a:srgbClr val="FF0000"/>
                </a:solidFill>
              </a:rPr>
              <a:t>«Люблю березку русскую»</a:t>
            </a:r>
            <a:endParaRPr lang="ru-RU" dirty="0">
              <a:solidFill>
                <a:srgbClr val="FF0000"/>
              </a:solidFill>
            </a:endParaRPr>
          </a:p>
        </p:txBody>
      </p:sp>
      <p:sp>
        <p:nvSpPr>
          <p:cNvPr id="13" name="Подзаголовок 12"/>
          <p:cNvSpPr>
            <a:spLocks noGrp="1"/>
          </p:cNvSpPr>
          <p:nvPr>
            <p:ph type="subTitle" idx="1"/>
          </p:nvPr>
        </p:nvSpPr>
        <p:spPr>
          <a:xfrm>
            <a:off x="1000100" y="4857760"/>
            <a:ext cx="7215238" cy="1714512"/>
          </a:xfrm>
        </p:spPr>
        <p:txBody>
          <a:bodyPr>
            <a:noAutofit/>
          </a:bodyPr>
          <a:lstStyle/>
          <a:p>
            <a:r>
              <a:rPr lang="ru-RU" sz="2400" dirty="0" smtClean="0">
                <a:solidFill>
                  <a:srgbClr val="FF0000"/>
                </a:solidFill>
              </a:rPr>
              <a:t>Педагогический проект </a:t>
            </a:r>
          </a:p>
          <a:p>
            <a:r>
              <a:rPr lang="ru-RU" sz="2400" dirty="0">
                <a:solidFill>
                  <a:srgbClr val="FF0000"/>
                </a:solidFill>
              </a:rPr>
              <a:t>п</a:t>
            </a:r>
            <a:r>
              <a:rPr lang="ru-RU" sz="2400" dirty="0" smtClean="0">
                <a:solidFill>
                  <a:srgbClr val="FF0000"/>
                </a:solidFill>
              </a:rPr>
              <a:t>о экологическому воспитанию группы общеразвивающей направленности детей 4-5 лет «Радуга»</a:t>
            </a:r>
          </a:p>
          <a:p>
            <a:endParaRPr lang="ru-RU" sz="20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u="sng" dirty="0" smtClean="0"/>
              <a:t/>
            </a:r>
            <a:br>
              <a:rPr lang="ru-RU" b="1" u="sng" dirty="0" smtClean="0"/>
            </a:br>
            <a:r>
              <a:rPr lang="ru-RU" b="1" u="sng" dirty="0" smtClean="0"/>
              <a:t/>
            </a:r>
            <a:br>
              <a:rPr lang="ru-RU" b="1" u="sng" dirty="0" smtClean="0"/>
            </a:br>
            <a:r>
              <a:rPr lang="ru-RU" b="1" u="sng" dirty="0" smtClean="0"/>
              <a:t>Экспериментирование:</a:t>
            </a:r>
            <a:r>
              <a:rPr lang="ru-RU" dirty="0" smtClean="0"/>
              <a:t/>
            </a:r>
            <a:br>
              <a:rPr lang="ru-RU" dirty="0" smtClean="0"/>
            </a:br>
            <a:r>
              <a:rPr lang="ru-RU" dirty="0" smtClean="0"/>
              <a:t/>
            </a:r>
            <a:br>
              <a:rPr lang="ru-RU" dirty="0" smtClean="0"/>
            </a:br>
            <a:endParaRPr lang="ru-RU" dirty="0"/>
          </a:p>
        </p:txBody>
      </p:sp>
      <p:sp>
        <p:nvSpPr>
          <p:cNvPr id="3" name="Текст 2"/>
          <p:cNvSpPr>
            <a:spLocks noGrp="1"/>
          </p:cNvSpPr>
          <p:nvPr>
            <p:ph type="body" idx="1"/>
          </p:nvPr>
        </p:nvSpPr>
        <p:spPr>
          <a:xfrm>
            <a:off x="457200" y="1214422"/>
            <a:ext cx="4040188" cy="1143007"/>
          </a:xfrm>
        </p:spPr>
        <p:txBody>
          <a:bodyPr>
            <a:normAutofit fontScale="70000" lnSpcReduction="20000"/>
          </a:bodyPr>
          <a:lstStyle/>
          <a:p>
            <a:endParaRPr lang="ru-RU" dirty="0" smtClean="0"/>
          </a:p>
          <a:p>
            <a:r>
              <a:rPr lang="ru-RU" sz="3600" dirty="0" smtClean="0"/>
              <a:t>Опыт 1.«Рассматривание коры под лупой» </a:t>
            </a:r>
          </a:p>
          <a:p>
            <a:endParaRPr lang="ru-RU" dirty="0"/>
          </a:p>
        </p:txBody>
      </p:sp>
      <p:pic>
        <p:nvPicPr>
          <p:cNvPr id="7" name="Содержимое 6" descr="imgonline-com-ua-2to1-DmQo97GQtK2Uc.jpg"/>
          <p:cNvPicPr>
            <a:picLocks noGrp="1" noChangeAspect="1"/>
          </p:cNvPicPr>
          <p:nvPr>
            <p:ph sz="half" idx="2"/>
          </p:nvPr>
        </p:nvPicPr>
        <p:blipFill>
          <a:blip r:embed="rId2" cstate="print"/>
          <a:stretch>
            <a:fillRect/>
          </a:stretch>
        </p:blipFill>
        <p:spPr>
          <a:xfrm>
            <a:off x="457200" y="3201000"/>
            <a:ext cx="4040188" cy="2724537"/>
          </a:xfrm>
        </p:spPr>
      </p:pic>
      <p:sp>
        <p:nvSpPr>
          <p:cNvPr id="5" name="Текст 4"/>
          <p:cNvSpPr>
            <a:spLocks noGrp="1"/>
          </p:cNvSpPr>
          <p:nvPr>
            <p:ph type="body" sz="quarter" idx="3"/>
          </p:nvPr>
        </p:nvSpPr>
        <p:spPr>
          <a:xfrm>
            <a:off x="4645025" y="1142984"/>
            <a:ext cx="4041775" cy="1071570"/>
          </a:xfrm>
        </p:spPr>
        <p:txBody>
          <a:bodyPr>
            <a:normAutofit fontScale="47500" lnSpcReduction="20000"/>
          </a:bodyPr>
          <a:lstStyle/>
          <a:p>
            <a:endParaRPr lang="ru-RU" sz="4400" dirty="0" smtClean="0"/>
          </a:p>
          <a:p>
            <a:r>
              <a:rPr lang="ru-RU" sz="5100" dirty="0" smtClean="0"/>
              <a:t>Опыт 2. «Как устроен лист»                                                           </a:t>
            </a:r>
          </a:p>
          <a:p>
            <a:endParaRPr lang="ru-RU" dirty="0"/>
          </a:p>
        </p:txBody>
      </p:sp>
      <p:pic>
        <p:nvPicPr>
          <p:cNvPr id="8" name="Содержимое 7" descr="imgonline-com-ua-2to1-OYgKZ4A5NWPq.jpg"/>
          <p:cNvPicPr>
            <a:picLocks noGrp="1" noChangeAspect="1"/>
          </p:cNvPicPr>
          <p:nvPr>
            <p:ph sz="quarter" idx="4"/>
          </p:nvPr>
        </p:nvPicPr>
        <p:blipFill>
          <a:blip r:embed="rId3" cstate="print"/>
          <a:stretch>
            <a:fillRect/>
          </a:stretch>
        </p:blipFill>
        <p:spPr>
          <a:xfrm>
            <a:off x="4645025" y="3214686"/>
            <a:ext cx="4041775" cy="2714644"/>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ctrTitle"/>
          </p:nvPr>
        </p:nvSpPr>
        <p:spPr>
          <a:xfrm>
            <a:off x="685800" y="857233"/>
            <a:ext cx="7772400" cy="1071569"/>
          </a:xfrm>
        </p:spPr>
        <p:txBody>
          <a:bodyPr>
            <a:normAutofit fontScale="90000"/>
          </a:bodyPr>
          <a:lstStyle/>
          <a:p>
            <a:r>
              <a:rPr lang="ru-RU" b="1" dirty="0" smtClean="0">
                <a:latin typeface="Times New Roman"/>
                <a:ea typeface="Calibri"/>
                <a:cs typeface="Times New Roman"/>
              </a:rPr>
              <a:t> Беседы:</a:t>
            </a:r>
            <a:r>
              <a:rPr lang="ru-RU" dirty="0" smtClean="0">
                <a:ea typeface="Calibri"/>
                <a:cs typeface="Times New Roman"/>
              </a:rPr>
              <a:t/>
            </a:r>
            <a:br>
              <a:rPr lang="ru-RU" dirty="0" smtClean="0">
                <a:ea typeface="Calibri"/>
                <a:cs typeface="Times New Roman"/>
              </a:rPr>
            </a:br>
            <a:endParaRPr lang="ru-RU" dirty="0"/>
          </a:p>
        </p:txBody>
      </p:sp>
      <p:sp>
        <p:nvSpPr>
          <p:cNvPr id="8" name="Подзаголовок 7"/>
          <p:cNvSpPr>
            <a:spLocks noGrp="1"/>
          </p:cNvSpPr>
          <p:nvPr>
            <p:ph type="subTitle" idx="1"/>
          </p:nvPr>
        </p:nvSpPr>
        <p:spPr>
          <a:xfrm>
            <a:off x="1714480" y="1643050"/>
            <a:ext cx="6572296" cy="3995750"/>
          </a:xfrm>
        </p:spPr>
        <p:txBody>
          <a:bodyPr>
            <a:normAutofit/>
          </a:bodyPr>
          <a:lstStyle/>
          <a:p>
            <a:pPr algn="l"/>
            <a:r>
              <a:rPr lang="ru-RU" dirty="0" smtClean="0">
                <a:solidFill>
                  <a:schemeClr val="tx1"/>
                </a:solidFill>
              </a:rPr>
              <a:t>«Береза-символ России».</a:t>
            </a:r>
          </a:p>
          <a:p>
            <a:pPr algn="l"/>
            <a:r>
              <a:rPr lang="ru-RU" dirty="0" smtClean="0">
                <a:solidFill>
                  <a:schemeClr val="tx1"/>
                </a:solidFill>
              </a:rPr>
              <a:t>«Почему березы белые?»</a:t>
            </a:r>
          </a:p>
          <a:p>
            <a:pPr algn="l"/>
            <a:r>
              <a:rPr lang="ru-RU" dirty="0" smtClean="0">
                <a:solidFill>
                  <a:schemeClr val="tx1"/>
                </a:solidFill>
              </a:rPr>
              <a:t>«Как берёза помогает человеку»(лекарственные свойства берёзы)                                                       </a:t>
            </a:r>
          </a:p>
          <a:p>
            <a:r>
              <a:rPr lang="ru-RU" b="1" u="sng" dirty="0" smtClean="0"/>
              <a:t> </a:t>
            </a:r>
            <a:endParaRPr lang="ru-RU" dirty="0" smtClean="0"/>
          </a:p>
          <a:p>
            <a:endParaRPr lang="ru-R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725602"/>
          </a:xfrm>
        </p:spPr>
        <p:txBody>
          <a:bodyPr>
            <a:normAutofit fontScale="90000"/>
          </a:bodyPr>
          <a:lstStyle/>
          <a:p>
            <a:r>
              <a:rPr lang="ru-RU" b="1" u="sng" dirty="0" smtClean="0"/>
              <a:t/>
            </a:r>
            <a:br>
              <a:rPr lang="ru-RU" b="1" u="sng" dirty="0" smtClean="0"/>
            </a:br>
            <a:r>
              <a:rPr lang="ru-RU" b="1" u="sng" dirty="0" smtClean="0"/>
              <a:t>Рассматривание демонстрационного материала :</a:t>
            </a:r>
            <a:br>
              <a:rPr lang="ru-RU" b="1" u="sng" dirty="0" smtClean="0"/>
            </a:br>
            <a:r>
              <a:rPr lang="ru-RU" dirty="0" smtClean="0"/>
              <a:t>« Изделия из бересты»                                                                       </a:t>
            </a:r>
            <a:br>
              <a:rPr lang="ru-RU" dirty="0" smtClean="0"/>
            </a:br>
            <a:endParaRPr lang="ru-RU" dirty="0"/>
          </a:p>
        </p:txBody>
      </p:sp>
      <p:pic>
        <p:nvPicPr>
          <p:cNvPr id="4" name="Содержимое 3" descr="imgonline-com-ua-2to1-GnlpncSQ6O.jpg"/>
          <p:cNvPicPr>
            <a:picLocks noGrp="1" noChangeAspect="1"/>
          </p:cNvPicPr>
          <p:nvPr>
            <p:ph idx="1"/>
          </p:nvPr>
        </p:nvPicPr>
        <p:blipFill>
          <a:blip r:embed="rId2" cstate="print"/>
          <a:stretch>
            <a:fillRect/>
          </a:stretch>
        </p:blipFill>
        <p:spPr>
          <a:xfrm>
            <a:off x="1936598" y="2571750"/>
            <a:ext cx="5270803" cy="3554413"/>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85786" y="928670"/>
            <a:ext cx="3643338" cy="1571636"/>
          </a:xfrm>
        </p:spPr>
        <p:txBody>
          <a:bodyPr>
            <a:normAutofit/>
          </a:bodyPr>
          <a:lstStyle/>
          <a:p>
            <a:pPr algn="ctr"/>
            <a:r>
              <a:rPr lang="ru-RU" sz="2400" dirty="0" smtClean="0"/>
              <a:t>2. Художественно-эстетическое развитие</a:t>
            </a:r>
            <a:endParaRPr lang="ru-RU" sz="2400" dirty="0"/>
          </a:p>
        </p:txBody>
      </p:sp>
      <p:pic>
        <p:nvPicPr>
          <p:cNvPr id="8" name="Содержимое 7" descr="imgonline-com-ua-2to1-hBRp6RrV86.jpg"/>
          <p:cNvPicPr>
            <a:picLocks noGrp="1" noChangeAspect="1"/>
          </p:cNvPicPr>
          <p:nvPr>
            <p:ph idx="1"/>
          </p:nvPr>
        </p:nvPicPr>
        <p:blipFill>
          <a:blip r:embed="rId2" cstate="print"/>
          <a:stretch>
            <a:fillRect/>
          </a:stretch>
        </p:blipFill>
        <p:spPr>
          <a:xfrm>
            <a:off x="4429124" y="2382844"/>
            <a:ext cx="4257676" cy="2043429"/>
          </a:xfrm>
        </p:spPr>
      </p:pic>
      <p:sp>
        <p:nvSpPr>
          <p:cNvPr id="6" name="Текст 5"/>
          <p:cNvSpPr>
            <a:spLocks noGrp="1"/>
          </p:cNvSpPr>
          <p:nvPr>
            <p:ph type="body" sz="half" idx="2"/>
          </p:nvPr>
        </p:nvSpPr>
        <p:spPr>
          <a:xfrm>
            <a:off x="1285852" y="2571744"/>
            <a:ext cx="3071834" cy="3554419"/>
          </a:xfrm>
        </p:spPr>
        <p:txBody>
          <a:bodyPr/>
          <a:lstStyle/>
          <a:p>
            <a:pPr algn="ctr"/>
            <a:r>
              <a:rPr lang="ru-RU" sz="2400" b="1" dirty="0" smtClean="0"/>
              <a:t>1.Рисование</a:t>
            </a:r>
            <a:endParaRPr lang="ru-RU" sz="2400" dirty="0" smtClean="0"/>
          </a:p>
          <a:p>
            <a:pPr algn="ctr"/>
            <a:r>
              <a:rPr lang="ru-RU" sz="2400" dirty="0" smtClean="0"/>
              <a:t>«Березка в платье золотом» </a:t>
            </a:r>
            <a:r>
              <a:rPr lang="ru-RU" sz="2000" dirty="0" smtClean="0"/>
              <a:t>(использование различных техник)  </a:t>
            </a:r>
          </a:p>
          <a:p>
            <a:endParaRPr lang="ru-RU"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8229600" cy="1011222"/>
          </a:xfrm>
        </p:spPr>
        <p:txBody>
          <a:bodyPr>
            <a:normAutofit fontScale="90000"/>
          </a:bodyPr>
          <a:lstStyle/>
          <a:p>
            <a:r>
              <a:rPr lang="ru-RU" sz="3100" dirty="0" smtClean="0"/>
              <a:t/>
            </a:r>
            <a:br>
              <a:rPr lang="ru-RU" sz="3100" dirty="0" smtClean="0"/>
            </a:br>
            <a:r>
              <a:rPr lang="ru-RU" sz="3100" dirty="0" smtClean="0"/>
              <a:t/>
            </a:r>
            <a:br>
              <a:rPr lang="ru-RU" sz="3100" dirty="0" smtClean="0"/>
            </a:br>
            <a:r>
              <a:rPr lang="ru-RU" sz="3100" dirty="0" smtClean="0"/>
              <a:t>2.</a:t>
            </a:r>
            <a:r>
              <a:rPr lang="ru-RU" sz="3100" b="1" dirty="0" smtClean="0"/>
              <a:t>Аппликация	</a:t>
            </a:r>
            <a:r>
              <a:rPr lang="ru-RU" sz="3100" dirty="0" smtClean="0"/>
              <a:t/>
            </a:r>
            <a:br>
              <a:rPr lang="ru-RU" sz="3100" dirty="0" smtClean="0"/>
            </a:br>
            <a:r>
              <a:rPr lang="ru-RU" sz="3100" dirty="0" smtClean="0"/>
              <a:t>«Березовая роща осенью» (обрывная технология)                            </a:t>
            </a:r>
            <a:r>
              <a:rPr lang="ru-RU" dirty="0" smtClean="0"/>
              <a:t/>
            </a:r>
            <a:br>
              <a:rPr lang="ru-RU" dirty="0" smtClean="0"/>
            </a:br>
            <a:endParaRPr lang="ru-RU" dirty="0"/>
          </a:p>
        </p:txBody>
      </p:sp>
      <p:pic>
        <p:nvPicPr>
          <p:cNvPr id="9" name="Содержимое 8" descr="imgonline-com-ua-2to1-yUmAo5MXdXBM4.jpg"/>
          <p:cNvPicPr>
            <a:picLocks noGrp="1" noChangeAspect="1"/>
          </p:cNvPicPr>
          <p:nvPr>
            <p:ph idx="1"/>
          </p:nvPr>
        </p:nvPicPr>
        <p:blipFill>
          <a:blip r:embed="rId2"/>
          <a:stretch>
            <a:fillRect/>
          </a:stretch>
        </p:blipFill>
        <p:spPr>
          <a:xfrm>
            <a:off x="317632" y="2143116"/>
            <a:ext cx="8754570" cy="3245515"/>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00042"/>
            <a:ext cx="8229600" cy="1714512"/>
          </a:xfrm>
        </p:spPr>
        <p:txBody>
          <a:bodyPr>
            <a:noAutofit/>
          </a:bodyPr>
          <a:lstStyle/>
          <a:p>
            <a:r>
              <a:rPr lang="ru-RU" sz="3200" dirty="0" smtClean="0"/>
              <a:t/>
            </a:r>
            <a:br>
              <a:rPr lang="ru-RU" sz="3200" dirty="0" smtClean="0"/>
            </a:br>
            <a:r>
              <a:rPr lang="ru-RU" sz="3200" dirty="0" smtClean="0"/>
              <a:t>3</a:t>
            </a:r>
            <a:r>
              <a:rPr lang="ru-RU" sz="3200" b="1" dirty="0" smtClean="0"/>
              <a:t>. Коллективная аппликация из осенних листьев</a:t>
            </a:r>
            <a:r>
              <a:rPr lang="ru-RU" sz="3200" dirty="0" smtClean="0"/>
              <a:t/>
            </a:r>
            <a:br>
              <a:rPr lang="ru-RU" sz="3200" dirty="0" smtClean="0"/>
            </a:br>
            <a:r>
              <a:rPr lang="ru-RU" sz="3200" dirty="0" smtClean="0"/>
              <a:t>«Во поле берёзка стояла»                                                          </a:t>
            </a:r>
            <a:br>
              <a:rPr lang="ru-RU" sz="3200" dirty="0" smtClean="0"/>
            </a:br>
            <a:r>
              <a:rPr lang="ru-RU" sz="3200" dirty="0" smtClean="0"/>
              <a:t/>
            </a:r>
            <a:br>
              <a:rPr lang="ru-RU" sz="3200" dirty="0" smtClean="0"/>
            </a:br>
            <a:endParaRPr lang="ru-RU" sz="3200" dirty="0"/>
          </a:p>
        </p:txBody>
      </p:sp>
      <p:pic>
        <p:nvPicPr>
          <p:cNvPr id="4" name="Содержимое 3" descr="imgonline-com-ua-2to1-2X4kvbRAOV.jpg"/>
          <p:cNvPicPr>
            <a:picLocks noGrp="1" noChangeAspect="1"/>
          </p:cNvPicPr>
          <p:nvPr>
            <p:ph idx="1"/>
          </p:nvPr>
        </p:nvPicPr>
        <p:blipFill>
          <a:blip r:embed="rId2" cstate="print"/>
          <a:stretch>
            <a:fillRect/>
          </a:stretch>
        </p:blipFill>
        <p:spPr>
          <a:xfrm>
            <a:off x="1092729" y="2571744"/>
            <a:ext cx="7405040" cy="3554419"/>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39718"/>
          </a:xfrm>
        </p:spPr>
        <p:txBody>
          <a:bodyPr>
            <a:normAutofit fontScale="90000"/>
          </a:bodyPr>
          <a:lstStyle/>
          <a:p>
            <a:r>
              <a:rPr lang="ru-RU" b="1" dirty="0" smtClean="0"/>
              <a:t>4. Музыкальная деятельность</a:t>
            </a:r>
            <a:endParaRPr lang="ru-RU" dirty="0"/>
          </a:p>
        </p:txBody>
      </p:sp>
      <p:sp>
        <p:nvSpPr>
          <p:cNvPr id="3" name="Текст 2"/>
          <p:cNvSpPr>
            <a:spLocks noGrp="1"/>
          </p:cNvSpPr>
          <p:nvPr>
            <p:ph type="body" idx="1"/>
          </p:nvPr>
        </p:nvSpPr>
        <p:spPr>
          <a:xfrm>
            <a:off x="457200" y="857233"/>
            <a:ext cx="4040188" cy="714380"/>
          </a:xfrm>
        </p:spPr>
        <p:txBody>
          <a:bodyPr>
            <a:normAutofit fontScale="92500" lnSpcReduction="10000"/>
          </a:bodyPr>
          <a:lstStyle/>
          <a:p>
            <a:pPr algn="ctr"/>
            <a:r>
              <a:rPr lang="ru-RU" dirty="0" smtClean="0"/>
              <a:t>Хоровод «Березка» музыка Р. Рустамова, слова А. Матлиной </a:t>
            </a:r>
            <a:endParaRPr lang="ru-RU" dirty="0"/>
          </a:p>
        </p:txBody>
      </p:sp>
      <p:pic>
        <p:nvPicPr>
          <p:cNvPr id="7" name="Содержимое 6" descr="imgonline-com-ua-2to1-cOpECCplW48.jpg"/>
          <p:cNvPicPr>
            <a:picLocks noGrp="1" noChangeAspect="1"/>
          </p:cNvPicPr>
          <p:nvPr>
            <p:ph sz="half" idx="2"/>
          </p:nvPr>
        </p:nvPicPr>
        <p:blipFill>
          <a:blip r:embed="rId2" cstate="print"/>
          <a:stretch>
            <a:fillRect/>
          </a:stretch>
        </p:blipFill>
        <p:spPr>
          <a:xfrm>
            <a:off x="73138" y="2759623"/>
            <a:ext cx="4927490" cy="2357308"/>
          </a:xfrm>
        </p:spPr>
      </p:pic>
      <p:sp>
        <p:nvSpPr>
          <p:cNvPr id="5" name="Текст 4"/>
          <p:cNvSpPr>
            <a:spLocks noGrp="1"/>
          </p:cNvSpPr>
          <p:nvPr>
            <p:ph type="body" sz="quarter" idx="3"/>
          </p:nvPr>
        </p:nvSpPr>
        <p:spPr>
          <a:xfrm>
            <a:off x="4645025" y="857232"/>
            <a:ext cx="3856065" cy="1317643"/>
          </a:xfrm>
        </p:spPr>
        <p:txBody>
          <a:bodyPr>
            <a:normAutofit fontScale="25000" lnSpcReduction="20000"/>
          </a:bodyPr>
          <a:lstStyle/>
          <a:p>
            <a:pPr algn="ctr"/>
            <a:r>
              <a:rPr lang="ru-RU" sz="7200" dirty="0" smtClean="0"/>
              <a:t>Презентации: «Березки России» слова О. Богдан, музыка В. Обожин</a:t>
            </a:r>
          </a:p>
          <a:p>
            <a:pPr algn="ctr"/>
            <a:r>
              <a:rPr lang="ru-RU" sz="7200" dirty="0" smtClean="0"/>
              <a:t>«Люблю березку русскую»                                                                   </a:t>
            </a:r>
            <a:r>
              <a:rPr lang="ru-RU" sz="4900" dirty="0" smtClean="0"/>
              <a:t> </a:t>
            </a:r>
          </a:p>
          <a:p>
            <a:endParaRPr lang="ru-RU" dirty="0"/>
          </a:p>
        </p:txBody>
      </p:sp>
      <p:pic>
        <p:nvPicPr>
          <p:cNvPr id="8" name="Содержимое 7" descr="IMG-20201117-WA0020.jpg"/>
          <p:cNvPicPr>
            <a:picLocks noGrp="1" noChangeAspect="1"/>
          </p:cNvPicPr>
          <p:nvPr>
            <p:ph sz="quarter" idx="4"/>
          </p:nvPr>
        </p:nvPicPr>
        <p:blipFill>
          <a:blip r:embed="rId3"/>
          <a:stretch>
            <a:fillRect/>
          </a:stretch>
        </p:blipFill>
        <p:spPr>
          <a:xfrm>
            <a:off x="5018631" y="1928802"/>
            <a:ext cx="3112112" cy="4197361"/>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357167"/>
            <a:ext cx="7772400" cy="1214445"/>
          </a:xfrm>
        </p:spPr>
        <p:txBody>
          <a:bodyPr>
            <a:normAutofit fontScale="90000"/>
          </a:bodyPr>
          <a:lstStyle/>
          <a:p>
            <a:r>
              <a:rPr lang="ru-RU" b="1" dirty="0" smtClean="0"/>
              <a:t>3.Речевое развитие</a:t>
            </a:r>
            <a:r>
              <a:rPr lang="ru-RU" dirty="0" smtClean="0"/>
              <a:t/>
            </a:r>
            <a:br>
              <a:rPr lang="ru-RU" dirty="0" smtClean="0"/>
            </a:br>
            <a:endParaRPr lang="ru-RU" dirty="0"/>
          </a:p>
        </p:txBody>
      </p:sp>
      <p:sp>
        <p:nvSpPr>
          <p:cNvPr id="3" name="Подзаголовок 2"/>
          <p:cNvSpPr>
            <a:spLocks noGrp="1"/>
          </p:cNvSpPr>
          <p:nvPr>
            <p:ph type="subTitle" idx="1"/>
          </p:nvPr>
        </p:nvSpPr>
        <p:spPr>
          <a:xfrm>
            <a:off x="1500166" y="1357298"/>
            <a:ext cx="6929486" cy="4281502"/>
          </a:xfrm>
        </p:spPr>
        <p:txBody>
          <a:bodyPr>
            <a:normAutofit fontScale="85000" lnSpcReduction="20000"/>
          </a:bodyPr>
          <a:lstStyle/>
          <a:p>
            <a:pPr algn="l"/>
            <a:r>
              <a:rPr lang="ru-RU" dirty="0" smtClean="0">
                <a:solidFill>
                  <a:schemeClr val="tx1"/>
                </a:solidFill>
              </a:rPr>
              <a:t>Восприятие художественной литературы:</a:t>
            </a:r>
          </a:p>
          <a:p>
            <a:pPr algn="l"/>
            <a:r>
              <a:rPr lang="ru-RU" dirty="0" smtClean="0">
                <a:solidFill>
                  <a:schemeClr val="tx1"/>
                </a:solidFill>
              </a:rPr>
              <a:t>«Сказка о березе» А.Тихомирова                                                      </a:t>
            </a:r>
          </a:p>
          <a:p>
            <a:pPr algn="l"/>
            <a:r>
              <a:rPr lang="ru-RU" dirty="0" smtClean="0">
                <a:solidFill>
                  <a:schemeClr val="tx1"/>
                </a:solidFill>
              </a:rPr>
              <a:t>«Спор деревьев» К.Д. Ушинский                                                             </a:t>
            </a:r>
          </a:p>
          <a:p>
            <a:pPr algn="l"/>
            <a:r>
              <a:rPr lang="ru-RU" dirty="0" smtClean="0">
                <a:solidFill>
                  <a:schemeClr val="tx1"/>
                </a:solidFill>
              </a:rPr>
              <a:t>«Три березы» С. Баранов   </a:t>
            </a:r>
          </a:p>
          <a:p>
            <a:pPr algn="l"/>
            <a:r>
              <a:rPr lang="ru-RU" dirty="0" smtClean="0">
                <a:solidFill>
                  <a:schemeClr val="tx1"/>
                </a:solidFill>
              </a:rPr>
              <a:t>«Подарок» К.Паустовский  </a:t>
            </a:r>
          </a:p>
          <a:p>
            <a:pPr algn="l"/>
            <a:r>
              <a:rPr lang="ru-RU" dirty="0" smtClean="0">
                <a:solidFill>
                  <a:schemeClr val="tx1"/>
                </a:solidFill>
              </a:rPr>
              <a:t>«Рассказ о березе» Г. Снегирев </a:t>
            </a:r>
          </a:p>
          <a:p>
            <a:pPr lvl="0" algn="l"/>
            <a:r>
              <a:rPr lang="ru-RU" dirty="0" smtClean="0">
                <a:solidFill>
                  <a:schemeClr val="tx1"/>
                </a:solidFill>
              </a:rPr>
              <a:t>Стихи о березе</a:t>
            </a:r>
          </a:p>
          <a:p>
            <a:pPr lvl="0" algn="l"/>
            <a:r>
              <a:rPr lang="ru-RU" dirty="0" smtClean="0">
                <a:solidFill>
                  <a:schemeClr val="tx1"/>
                </a:solidFill>
              </a:rPr>
              <a:t>Загадки</a:t>
            </a:r>
          </a:p>
          <a:p>
            <a:pPr lvl="0" algn="l"/>
            <a:r>
              <a:rPr lang="ru-RU" dirty="0" smtClean="0">
                <a:solidFill>
                  <a:schemeClr val="tx1"/>
                </a:solidFill>
              </a:rPr>
              <a:t>Пословицы</a:t>
            </a:r>
          </a:p>
          <a:p>
            <a:pPr lvl="0" algn="l"/>
            <a:r>
              <a:rPr lang="ru-RU" dirty="0" smtClean="0">
                <a:solidFill>
                  <a:schemeClr val="tx1"/>
                </a:solidFill>
              </a:rPr>
              <a:t>Приметы</a:t>
            </a:r>
          </a:p>
          <a:p>
            <a:endParaRPr lang="ru-R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939916"/>
          </a:xfrm>
        </p:spPr>
        <p:txBody>
          <a:bodyPr>
            <a:normAutofit fontScale="90000"/>
          </a:bodyPr>
          <a:lstStyle/>
          <a:p>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3. Рассматривание репродукций картин:</a:t>
            </a:r>
            <a:br>
              <a:rPr lang="ru-RU" sz="3600" b="1" dirty="0" smtClean="0"/>
            </a:br>
            <a:r>
              <a:rPr lang="ru-RU" sz="3600" dirty="0" smtClean="0"/>
              <a:t>И. Левитан «Берёзовая роща»;                                                         </a:t>
            </a:r>
            <a:br>
              <a:rPr lang="ru-RU" sz="3600" dirty="0" smtClean="0"/>
            </a:br>
            <a:r>
              <a:rPr lang="ru-RU" sz="3600" dirty="0" smtClean="0"/>
              <a:t>А. Куинджи «Берёзовая роща».</a:t>
            </a:r>
            <a:br>
              <a:rPr lang="ru-RU" sz="3600" dirty="0" smtClean="0"/>
            </a:br>
            <a:r>
              <a:rPr lang="ru-RU" b="1" dirty="0" smtClean="0"/>
              <a:t/>
            </a:r>
            <a:br>
              <a:rPr lang="ru-RU" b="1" dirty="0" smtClean="0"/>
            </a:br>
            <a:endParaRPr lang="ru-RU" dirty="0"/>
          </a:p>
        </p:txBody>
      </p:sp>
      <p:pic>
        <p:nvPicPr>
          <p:cNvPr id="4" name="Содержимое 3" descr="imgonline-com-ua-2to1-eXsYofXQ7AF.jpg"/>
          <p:cNvPicPr>
            <a:picLocks noGrp="1" noChangeAspect="1"/>
          </p:cNvPicPr>
          <p:nvPr>
            <p:ph idx="1"/>
          </p:nvPr>
        </p:nvPicPr>
        <p:blipFill>
          <a:blip r:embed="rId2"/>
          <a:stretch>
            <a:fillRect/>
          </a:stretch>
        </p:blipFill>
        <p:spPr>
          <a:xfrm>
            <a:off x="1777698" y="2357438"/>
            <a:ext cx="5588604" cy="3768725"/>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7290" y="714356"/>
            <a:ext cx="2222495" cy="1643074"/>
          </a:xfrm>
        </p:spPr>
        <p:txBody>
          <a:bodyPr>
            <a:normAutofit fontScale="90000"/>
          </a:bodyPr>
          <a:lstStyle/>
          <a:p>
            <a:pPr algn="ctr"/>
            <a:r>
              <a:rPr lang="ru-RU" b="1" dirty="0" smtClean="0"/>
              <a:t/>
            </a:r>
            <a:br>
              <a:rPr lang="ru-RU" b="1" dirty="0" smtClean="0"/>
            </a:br>
            <a:r>
              <a:rPr lang="ru-RU" b="1" dirty="0" smtClean="0"/>
              <a:t/>
            </a:r>
            <a:br>
              <a:rPr lang="ru-RU" b="1"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sz="2200" b="1" dirty="0" smtClean="0"/>
              <a:t>4.Физическое развитие:</a:t>
            </a:r>
            <a:r>
              <a:rPr lang="ru-RU" sz="3600" dirty="0" smtClean="0"/>
              <a:t/>
            </a:r>
            <a:br>
              <a:rPr lang="ru-RU" sz="3600" dirty="0" smtClean="0"/>
            </a:br>
            <a:r>
              <a:rPr lang="ru-RU" sz="3600" dirty="0" smtClean="0"/>
              <a:t> </a:t>
            </a:r>
            <a:r>
              <a:rPr lang="ru-RU" sz="2400" dirty="0" smtClean="0"/>
              <a:t/>
            </a:r>
            <a:br>
              <a:rPr lang="ru-RU" sz="2400" dirty="0" smtClean="0"/>
            </a:br>
            <a:endParaRPr lang="ru-RU" sz="2400" dirty="0"/>
          </a:p>
        </p:txBody>
      </p:sp>
      <p:pic>
        <p:nvPicPr>
          <p:cNvPr id="8" name="Содержимое 7" descr="imgonline-com-ua-2to1-2faZOZBg1dKG.jpg"/>
          <p:cNvPicPr>
            <a:picLocks noGrp="1" noChangeAspect="1"/>
          </p:cNvPicPr>
          <p:nvPr>
            <p:ph idx="1"/>
          </p:nvPr>
        </p:nvPicPr>
        <p:blipFill>
          <a:blip r:embed="rId2" cstate="print"/>
          <a:stretch>
            <a:fillRect/>
          </a:stretch>
        </p:blipFill>
        <p:spPr>
          <a:xfrm>
            <a:off x="3575050" y="1476028"/>
            <a:ext cx="5438474" cy="3667483"/>
          </a:xfrm>
        </p:spPr>
      </p:pic>
      <p:sp>
        <p:nvSpPr>
          <p:cNvPr id="7" name="Текст 6"/>
          <p:cNvSpPr>
            <a:spLocks noGrp="1"/>
          </p:cNvSpPr>
          <p:nvPr>
            <p:ph type="body" sz="half" idx="2"/>
          </p:nvPr>
        </p:nvSpPr>
        <p:spPr>
          <a:xfrm>
            <a:off x="1214414" y="1435100"/>
            <a:ext cx="2357454" cy="4691063"/>
          </a:xfrm>
        </p:spPr>
        <p:txBody>
          <a:bodyPr/>
          <a:lstStyle/>
          <a:p>
            <a:endParaRPr lang="ru-RU" sz="1800" b="1" dirty="0" smtClean="0"/>
          </a:p>
          <a:p>
            <a:r>
              <a:rPr lang="ru-RU" b="1" dirty="0" smtClean="0"/>
              <a:t>1.Подвижные игры</a:t>
            </a:r>
          </a:p>
          <a:p>
            <a:r>
              <a:rPr lang="ru-RU" dirty="0" smtClean="0"/>
              <a:t>«Беги к берёзе»;</a:t>
            </a:r>
          </a:p>
          <a:p>
            <a:r>
              <a:rPr lang="ru-RU" dirty="0" smtClean="0"/>
              <a:t>«Елка, береза, дуб»</a:t>
            </a:r>
          </a:p>
          <a:p>
            <a:r>
              <a:rPr lang="ru-RU" dirty="0" smtClean="0"/>
              <a:t>«Во поле береза стояла»</a:t>
            </a:r>
          </a:p>
          <a:p>
            <a:r>
              <a:rPr lang="ru-RU" b="1" dirty="0" smtClean="0"/>
              <a:t>2.Физкультминутки:</a:t>
            </a:r>
          </a:p>
          <a:p>
            <a:r>
              <a:rPr lang="ru-RU" dirty="0" smtClean="0"/>
              <a:t>«Береза»</a:t>
            </a:r>
          </a:p>
          <a:p>
            <a:r>
              <a:rPr lang="ru-RU" dirty="0" smtClean="0"/>
              <a:t>«Листья березы»</a:t>
            </a:r>
          </a:p>
          <a:p>
            <a:r>
              <a:rPr lang="ru-RU" b="1" dirty="0" smtClean="0"/>
              <a:t>3.Пальчиковая гимнастика</a:t>
            </a:r>
          </a:p>
          <a:p>
            <a:r>
              <a:rPr lang="ru-RU" dirty="0" smtClean="0"/>
              <a:t>«Березка»</a:t>
            </a:r>
          </a:p>
          <a:p>
            <a:r>
              <a:rPr lang="ru-RU" dirty="0" smtClean="0"/>
              <a:t>«Береза»</a:t>
            </a:r>
          </a:p>
          <a:p>
            <a:r>
              <a:rPr lang="ru-RU" dirty="0" smtClean="0"/>
              <a:t>«Листья»</a:t>
            </a:r>
          </a:p>
          <a:p>
            <a:r>
              <a:rPr lang="ru-RU" sz="2400" dirty="0" smtClean="0"/>
              <a:t> </a:t>
            </a:r>
          </a:p>
          <a:p>
            <a:endParaRPr lang="ru-RU"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3042" y="274638"/>
            <a:ext cx="6500858" cy="6011882"/>
          </a:xfrm>
        </p:spPr>
        <p:txBody>
          <a:bodyPr>
            <a:normAutofit/>
          </a:bodyPr>
          <a:lstStyle/>
          <a:p>
            <a:r>
              <a:rPr lang="ru-RU" sz="2400" b="1" dirty="0">
                <a:latin typeface="Times New Roman" pitchFamily="18" charset="0"/>
                <a:cs typeface="Times New Roman" pitchFamily="18" charset="0"/>
              </a:rPr>
              <a:t>Участники </a:t>
            </a:r>
            <a:r>
              <a:rPr lang="ru-RU" sz="2400" b="1" dirty="0" smtClean="0">
                <a:latin typeface="Times New Roman" pitchFamily="18" charset="0"/>
                <a:cs typeface="Times New Roman" pitchFamily="18" charset="0"/>
              </a:rPr>
              <a:t>проекта</a:t>
            </a:r>
            <a:r>
              <a:rPr lang="ru-RU" sz="2400" dirty="0">
                <a:latin typeface="Times New Roman" pitchFamily="18" charset="0"/>
                <a:cs typeface="Times New Roman" pitchFamily="18" charset="0"/>
              </a:rPr>
              <a:t/>
            </a:r>
            <a:br>
              <a:rPr lang="ru-RU" sz="2400" dirty="0">
                <a:latin typeface="Times New Roman" pitchFamily="18" charset="0"/>
                <a:cs typeface="Times New Roman" pitchFamily="18" charset="0"/>
              </a:rPr>
            </a:br>
            <a:r>
              <a:rPr lang="ru-RU" sz="2400" dirty="0">
                <a:latin typeface="Times New Roman" pitchFamily="18" charset="0"/>
                <a:cs typeface="Times New Roman" pitchFamily="18" charset="0"/>
              </a:rPr>
              <a:t>Воспитатели: Мысник А.Ю. Горина </a:t>
            </a:r>
            <a:r>
              <a:rPr lang="ru-RU" sz="2400" dirty="0" smtClean="0">
                <a:latin typeface="Times New Roman" pitchFamily="18" charset="0"/>
                <a:cs typeface="Times New Roman" pitchFamily="18" charset="0"/>
              </a:rPr>
              <a:t>Ю. В.</a:t>
            </a:r>
            <a:br>
              <a:rPr lang="ru-RU" sz="2400" dirty="0" smtClean="0">
                <a:latin typeface="Times New Roman" pitchFamily="18" charset="0"/>
                <a:cs typeface="Times New Roman" pitchFamily="18" charset="0"/>
              </a:rPr>
            </a:br>
            <a:r>
              <a:rPr lang="ru-RU" sz="2400" dirty="0" smtClean="0">
                <a:latin typeface="Times New Roman" pitchFamily="18" charset="0"/>
                <a:cs typeface="Times New Roman" pitchFamily="18" charset="0"/>
              </a:rPr>
              <a:t>Воспитанники средней группы «Радуга».</a:t>
            </a:r>
            <a:br>
              <a:rPr lang="ru-RU" sz="2400" dirty="0" smtClean="0">
                <a:latin typeface="Times New Roman" pitchFamily="18" charset="0"/>
                <a:cs typeface="Times New Roman" pitchFamily="18" charset="0"/>
              </a:rPr>
            </a:br>
            <a:r>
              <a:rPr lang="ru-RU" sz="2400" dirty="0" smtClean="0">
                <a:latin typeface="Times New Roman" pitchFamily="18" charset="0"/>
                <a:cs typeface="Times New Roman" pitchFamily="18" charset="0"/>
              </a:rPr>
              <a:t>Музыкальный руководитель: Логвиненко Т.Н.</a:t>
            </a:r>
            <a:br>
              <a:rPr lang="ru-RU" sz="2400" dirty="0" smtClean="0">
                <a:latin typeface="Times New Roman" pitchFamily="18" charset="0"/>
                <a:cs typeface="Times New Roman" pitchFamily="18" charset="0"/>
              </a:rPr>
            </a:br>
            <a:r>
              <a:rPr lang="ru-RU" sz="2400" dirty="0" smtClean="0">
                <a:latin typeface="Times New Roman" pitchFamily="18" charset="0"/>
                <a:cs typeface="Times New Roman" pitchFamily="18" charset="0"/>
              </a:rPr>
              <a:t> Родители  группы «Радуга»,  </a:t>
            </a:r>
            <a:r>
              <a:rPr lang="ru-RU" sz="2400" dirty="0">
                <a:latin typeface="Times New Roman" pitchFamily="18" charset="0"/>
                <a:cs typeface="Times New Roman" pitchFamily="18" charset="0"/>
              </a:rPr>
              <a:t/>
            </a:r>
            <a:br>
              <a:rPr lang="ru-RU" sz="2400" dirty="0">
                <a:latin typeface="Times New Roman" pitchFamily="18" charset="0"/>
                <a:cs typeface="Times New Roman" pitchFamily="18" charset="0"/>
              </a:rPr>
            </a:br>
            <a:r>
              <a:rPr lang="ru-RU" sz="2400" dirty="0">
                <a:latin typeface="Times New Roman" pitchFamily="18" charset="0"/>
                <a:cs typeface="Times New Roman" pitchFamily="18" charset="0"/>
              </a:rPr>
              <a:t>Тип проекта: познавательно - творческий</a:t>
            </a:r>
            <a:br>
              <a:rPr lang="ru-RU" sz="2400" dirty="0">
                <a:latin typeface="Times New Roman" pitchFamily="18" charset="0"/>
                <a:cs typeface="Times New Roman" pitchFamily="18" charset="0"/>
              </a:rPr>
            </a:br>
            <a:r>
              <a:rPr lang="ru-RU" sz="2400" dirty="0">
                <a:latin typeface="Times New Roman" pitchFamily="18" charset="0"/>
                <a:cs typeface="Times New Roman" pitchFamily="18" charset="0"/>
              </a:rPr>
              <a:t>Продолжительность проекта: </a:t>
            </a:r>
            <a:r>
              <a:rPr lang="ru-RU" sz="2400" dirty="0" smtClean="0">
                <a:latin typeface="Times New Roman" pitchFamily="18" charset="0"/>
                <a:cs typeface="Times New Roman" pitchFamily="18" charset="0"/>
              </a:rPr>
              <a:t>среднесрочный (октябрь 2020г-ноябрь 2020г)</a:t>
            </a:r>
            <a:r>
              <a:rPr lang="ru-RU" sz="2400" dirty="0"/>
              <a:t/>
            </a:r>
            <a:br>
              <a:rPr lang="ru-RU" sz="2400" dirty="0"/>
            </a:br>
            <a:r>
              <a:rPr lang="ru-RU" sz="2400" dirty="0"/>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43042" y="500043"/>
            <a:ext cx="6815158" cy="1000131"/>
          </a:xfrm>
        </p:spPr>
        <p:txBody>
          <a:bodyPr>
            <a:normAutofit/>
          </a:bodyPr>
          <a:lstStyle/>
          <a:p>
            <a:r>
              <a:rPr lang="ru-RU" sz="1800" b="1" u="sng" dirty="0" smtClean="0"/>
              <a:t>5.Социально-коммуникативное развитие</a:t>
            </a:r>
            <a:br>
              <a:rPr lang="ru-RU" sz="1800" b="1" u="sng" dirty="0" smtClean="0"/>
            </a:br>
            <a:r>
              <a:rPr lang="ru-RU" sz="1800" b="1" dirty="0" smtClean="0"/>
              <a:t>1.Посадка берез на территории ДОУ</a:t>
            </a:r>
            <a:endParaRPr lang="ru-RU" sz="1800" b="1" dirty="0"/>
          </a:p>
        </p:txBody>
      </p:sp>
      <p:sp>
        <p:nvSpPr>
          <p:cNvPr id="3" name="Подзаголовок 2"/>
          <p:cNvSpPr>
            <a:spLocks noGrp="1"/>
          </p:cNvSpPr>
          <p:nvPr>
            <p:ph type="subTitle" idx="1"/>
          </p:nvPr>
        </p:nvSpPr>
        <p:spPr>
          <a:xfrm>
            <a:off x="1785918" y="1357298"/>
            <a:ext cx="6357982" cy="4929222"/>
          </a:xfrm>
        </p:spPr>
        <p:txBody>
          <a:bodyPr/>
          <a:lstStyle/>
          <a:p>
            <a:endParaRPr lang="ru-RU" dirty="0"/>
          </a:p>
        </p:txBody>
      </p:sp>
      <p:pic>
        <p:nvPicPr>
          <p:cNvPr id="4" name="Рисунок 3" descr="IMG-20201022-WA0013.jpg"/>
          <p:cNvPicPr>
            <a:picLocks noChangeAspect="1"/>
          </p:cNvPicPr>
          <p:nvPr/>
        </p:nvPicPr>
        <p:blipFill>
          <a:blip r:embed="rId2"/>
          <a:stretch>
            <a:fillRect/>
          </a:stretch>
        </p:blipFill>
        <p:spPr>
          <a:xfrm>
            <a:off x="3303976" y="1714488"/>
            <a:ext cx="3375428" cy="4500570"/>
          </a:xfrm>
          <a:prstGeom prst="rect">
            <a:avLst/>
          </a:prstGeom>
          <a:ln>
            <a:noFill/>
          </a:ln>
          <a:effectLst>
            <a:softEdge rad="112500"/>
          </a:effectLst>
        </p:spPr>
      </p:pic>
      <p:pic>
        <p:nvPicPr>
          <p:cNvPr id="5" name="Рисунок 4" descr="IMG-20201022-WA0025.jpg"/>
          <p:cNvPicPr>
            <a:picLocks noChangeAspect="1"/>
          </p:cNvPicPr>
          <p:nvPr/>
        </p:nvPicPr>
        <p:blipFill>
          <a:blip r:embed="rId3"/>
          <a:stretch>
            <a:fillRect/>
          </a:stretch>
        </p:blipFill>
        <p:spPr>
          <a:xfrm>
            <a:off x="3286116" y="1714488"/>
            <a:ext cx="3429006" cy="4572008"/>
          </a:xfrm>
          <a:prstGeom prst="rect">
            <a:avLst/>
          </a:prstGeom>
          <a:ln>
            <a:noFill/>
          </a:ln>
          <a:effectLst>
            <a:softEdge rad="112500"/>
          </a:effectLst>
        </p:spPr>
      </p:pic>
      <p:pic>
        <p:nvPicPr>
          <p:cNvPr id="6" name="Рисунок 5" descr="IMG-20201022-WA0048.jpg"/>
          <p:cNvPicPr>
            <a:picLocks noChangeAspect="1"/>
          </p:cNvPicPr>
          <p:nvPr/>
        </p:nvPicPr>
        <p:blipFill>
          <a:blip r:embed="rId4"/>
          <a:stretch>
            <a:fillRect/>
          </a:stretch>
        </p:blipFill>
        <p:spPr>
          <a:xfrm>
            <a:off x="3214678" y="1571612"/>
            <a:ext cx="3482585" cy="4643446"/>
          </a:xfrm>
          <a:prstGeom prst="rect">
            <a:avLst/>
          </a:prstGeom>
          <a:ln>
            <a:noFill/>
          </a:ln>
          <a:effectLst>
            <a:softEdge rad="112500"/>
          </a:effectLst>
        </p:spPr>
      </p:pic>
      <p:pic>
        <p:nvPicPr>
          <p:cNvPr id="7" name="Рисунок 6" descr="IMG-20201022-WA0035.jpg"/>
          <p:cNvPicPr>
            <a:picLocks noChangeAspect="1"/>
          </p:cNvPicPr>
          <p:nvPr/>
        </p:nvPicPr>
        <p:blipFill>
          <a:blip r:embed="rId5"/>
          <a:stretch>
            <a:fillRect/>
          </a:stretch>
        </p:blipFill>
        <p:spPr>
          <a:xfrm>
            <a:off x="3286116" y="1643050"/>
            <a:ext cx="3429006" cy="4572008"/>
          </a:xfrm>
          <a:prstGeom prst="rect">
            <a:avLst/>
          </a:prstGeom>
          <a:ln>
            <a:noFill/>
          </a:ln>
          <a:effectLst>
            <a:softEdge rad="112500"/>
          </a:effectLst>
        </p:spPr>
      </p:pic>
      <p:pic>
        <p:nvPicPr>
          <p:cNvPr id="8" name="Рисунок 7" descr="IMG-20201022-WA0036.jpg"/>
          <p:cNvPicPr>
            <a:picLocks noChangeAspect="1"/>
          </p:cNvPicPr>
          <p:nvPr/>
        </p:nvPicPr>
        <p:blipFill>
          <a:blip r:embed="rId6"/>
          <a:stretch>
            <a:fillRect/>
          </a:stretch>
        </p:blipFill>
        <p:spPr>
          <a:xfrm>
            <a:off x="3214678" y="1571612"/>
            <a:ext cx="3446866" cy="4595821"/>
          </a:xfrm>
          <a:prstGeom prst="rect">
            <a:avLst/>
          </a:prstGeom>
          <a:ln>
            <a:noFill/>
          </a:ln>
          <a:effectLst>
            <a:softEdge rad="112500"/>
          </a:effectLst>
        </p:spPr>
      </p:pic>
      <p:pic>
        <p:nvPicPr>
          <p:cNvPr id="9" name="Рисунок 8" descr="IMG-20201022-WA0047.jpg"/>
          <p:cNvPicPr>
            <a:picLocks noChangeAspect="1"/>
          </p:cNvPicPr>
          <p:nvPr/>
        </p:nvPicPr>
        <p:blipFill>
          <a:blip r:embed="rId7"/>
          <a:stretch>
            <a:fillRect/>
          </a:stretch>
        </p:blipFill>
        <p:spPr>
          <a:xfrm>
            <a:off x="3214678" y="1571612"/>
            <a:ext cx="3536163" cy="4714884"/>
          </a:xfrm>
          <a:prstGeom prst="rect">
            <a:avLst/>
          </a:prstGeom>
          <a:ln>
            <a:noFill/>
          </a:ln>
          <a:effectLst>
            <a:softEdge rad="112500"/>
          </a:effectLst>
        </p:spPr>
      </p:pic>
      <p:pic>
        <p:nvPicPr>
          <p:cNvPr id="10" name="Рисунок 9" descr="IMG-20201022-WA0057.jpg"/>
          <p:cNvPicPr>
            <a:picLocks noChangeAspect="1"/>
          </p:cNvPicPr>
          <p:nvPr/>
        </p:nvPicPr>
        <p:blipFill>
          <a:blip r:embed="rId8"/>
          <a:stretch>
            <a:fillRect/>
          </a:stretch>
        </p:blipFill>
        <p:spPr>
          <a:xfrm>
            <a:off x="1571604" y="1428736"/>
            <a:ext cx="6477045" cy="4857784"/>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0"/>
                                        <p:tgtEl>
                                          <p:spTgt spid="4"/>
                                        </p:tgtEl>
                                      </p:cBhvr>
                                    </p:animEffect>
                                  </p:childTnLst>
                                </p:cTn>
                              </p:par>
                            </p:childTnLst>
                          </p:cTn>
                        </p:par>
                        <p:par>
                          <p:cTn id="8" fill="hold">
                            <p:stCondLst>
                              <p:cond delay="5000"/>
                            </p:stCondLst>
                            <p:childTnLst>
                              <p:par>
                                <p:cTn id="9" presetID="4"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ox(in)">
                                      <p:cBhvr>
                                        <p:cTn id="11" dur="5000"/>
                                        <p:tgtEl>
                                          <p:spTgt spid="5"/>
                                        </p:tgtEl>
                                      </p:cBhvr>
                                    </p:animEffect>
                                  </p:childTnLst>
                                </p:cTn>
                              </p:par>
                            </p:childTnLst>
                          </p:cTn>
                        </p:par>
                        <p:par>
                          <p:cTn id="12" fill="hold">
                            <p:stCondLst>
                              <p:cond delay="10000"/>
                            </p:stCondLst>
                            <p:childTnLst>
                              <p:par>
                                <p:cTn id="13" presetID="4"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5000"/>
                                        <p:tgtEl>
                                          <p:spTgt spid="6"/>
                                        </p:tgtEl>
                                      </p:cBhvr>
                                    </p:animEffect>
                                  </p:childTnLst>
                                </p:cTn>
                              </p:par>
                            </p:childTnLst>
                          </p:cTn>
                        </p:par>
                        <p:par>
                          <p:cTn id="16" fill="hold">
                            <p:stCondLst>
                              <p:cond delay="15000"/>
                            </p:stCondLst>
                            <p:childTnLst>
                              <p:par>
                                <p:cTn id="17" presetID="8"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amond(in)">
                                      <p:cBhvr>
                                        <p:cTn id="19" dur="5000"/>
                                        <p:tgtEl>
                                          <p:spTgt spid="7"/>
                                        </p:tgtEl>
                                      </p:cBhvr>
                                    </p:animEffect>
                                  </p:childTnLst>
                                </p:cTn>
                              </p:par>
                            </p:childTnLst>
                          </p:cTn>
                        </p:par>
                        <p:par>
                          <p:cTn id="20" fill="hold">
                            <p:stCondLst>
                              <p:cond delay="20000"/>
                            </p:stCondLst>
                            <p:childTnLst>
                              <p:par>
                                <p:cTn id="21" presetID="5" presetClass="entr" presetSubtype="1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heckerboard(across)">
                                      <p:cBhvr>
                                        <p:cTn id="23" dur="5000"/>
                                        <p:tgtEl>
                                          <p:spTgt spid="8"/>
                                        </p:tgtEl>
                                      </p:cBhvr>
                                    </p:animEffect>
                                  </p:childTnLst>
                                </p:cTn>
                              </p:par>
                            </p:childTnLst>
                          </p:cTn>
                        </p:par>
                        <p:par>
                          <p:cTn id="24" fill="hold">
                            <p:stCondLst>
                              <p:cond delay="25000"/>
                            </p:stCondLst>
                            <p:childTnLst>
                              <p:par>
                                <p:cTn id="25" presetID="3" presetClass="entr" presetSubtype="1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0"/>
                                        <p:tgtEl>
                                          <p:spTgt spid="9"/>
                                        </p:tgtEl>
                                      </p:cBhvr>
                                    </p:animEffect>
                                  </p:childTnLst>
                                </p:cTn>
                              </p:par>
                            </p:childTnLst>
                          </p:cTn>
                        </p:par>
                        <p:par>
                          <p:cTn id="28" fill="hold">
                            <p:stCondLst>
                              <p:cond delay="30000"/>
                            </p:stCondLst>
                            <p:childTnLst>
                              <p:par>
                                <p:cTn id="29" presetID="2" presetClass="entr" presetSubtype="4"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0" fill="hold"/>
                                        <p:tgtEl>
                                          <p:spTgt spid="10"/>
                                        </p:tgtEl>
                                        <p:attrNameLst>
                                          <p:attrName>ppt_x</p:attrName>
                                        </p:attrNameLst>
                                      </p:cBhvr>
                                      <p:tavLst>
                                        <p:tav tm="0">
                                          <p:val>
                                            <p:strVal val="#ppt_x"/>
                                          </p:val>
                                        </p:tav>
                                        <p:tav tm="100000">
                                          <p:val>
                                            <p:strVal val="#ppt_x"/>
                                          </p:val>
                                        </p:tav>
                                      </p:tavLst>
                                    </p:anim>
                                    <p:anim calcmode="lin" valueType="num">
                                      <p:cBhvr additive="base">
                                        <p:cTn id="32"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654164"/>
          </a:xfrm>
        </p:spPr>
        <p:txBody>
          <a:bodyPr>
            <a:normAutofit fontScale="90000"/>
          </a:bodyPr>
          <a:lstStyle/>
          <a:p>
            <a:r>
              <a:rPr lang="ru-RU" sz="4000" b="1" dirty="0" smtClean="0"/>
              <a:t>2.Экологическая сюжетно-ролевая игра:</a:t>
            </a:r>
            <a:br>
              <a:rPr lang="ru-RU" sz="4000" b="1" dirty="0" smtClean="0"/>
            </a:br>
            <a:r>
              <a:rPr lang="ru-RU" sz="4000" b="1" dirty="0" smtClean="0"/>
              <a:t>«</a:t>
            </a:r>
            <a:r>
              <a:rPr lang="ru-RU" sz="4000" b="1" dirty="0" smtClean="0"/>
              <a:t>Мы- спасатели</a:t>
            </a:r>
            <a:r>
              <a:rPr lang="ru-RU" b="1" dirty="0" smtClean="0"/>
              <a:t>»</a:t>
            </a:r>
            <a:endParaRPr lang="ru-RU" dirty="0"/>
          </a:p>
        </p:txBody>
      </p:sp>
      <p:pic>
        <p:nvPicPr>
          <p:cNvPr id="4" name="Содержимое 3" descr="imgonline-com-ua-2to1-a4jUgnulgV8W.jpg"/>
          <p:cNvPicPr>
            <a:picLocks noGrp="1" noChangeAspect="1"/>
          </p:cNvPicPr>
          <p:nvPr>
            <p:ph idx="1"/>
          </p:nvPr>
        </p:nvPicPr>
        <p:blipFill>
          <a:blip r:embed="rId2"/>
          <a:stretch>
            <a:fillRect/>
          </a:stretch>
        </p:blipFill>
        <p:spPr>
          <a:xfrm>
            <a:off x="1565830" y="2071688"/>
            <a:ext cx="6012339" cy="4054475"/>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14480" y="274638"/>
            <a:ext cx="6715172" cy="3011486"/>
          </a:xfrm>
        </p:spPr>
        <p:txBody>
          <a:bodyPr>
            <a:normAutofit fontScale="90000"/>
          </a:bodyPr>
          <a:lstStyle/>
          <a:p>
            <a:pPr algn="l"/>
            <a:r>
              <a:rPr lang="ru-RU" sz="3600" dirty="0" smtClean="0"/>
              <a:t>                    </a:t>
            </a:r>
            <a:r>
              <a:rPr lang="ru-RU" sz="2700" dirty="0" smtClean="0"/>
              <a:t>2. </a:t>
            </a:r>
            <a:r>
              <a:rPr lang="ru-RU" sz="2700" b="1" dirty="0" smtClean="0"/>
              <a:t>Дидактические игры :</a:t>
            </a:r>
            <a:r>
              <a:rPr lang="ru-RU" sz="2400" b="1" dirty="0" smtClean="0"/>
              <a:t/>
            </a:r>
            <a:br>
              <a:rPr lang="ru-RU" sz="2400" b="1" dirty="0" smtClean="0"/>
            </a:br>
            <a:r>
              <a:rPr lang="ru-RU" sz="2400" b="1" dirty="0" smtClean="0"/>
              <a:t>«</a:t>
            </a:r>
            <a:r>
              <a:rPr lang="ru-RU" sz="2400" dirty="0" smtClean="0"/>
              <a:t>С какого дерева листок»                                                          </a:t>
            </a:r>
            <a:br>
              <a:rPr lang="ru-RU" sz="2400" dirty="0" smtClean="0"/>
            </a:br>
            <a:r>
              <a:rPr lang="ru-RU" sz="2400" dirty="0" smtClean="0"/>
              <a:t>«Посчитай листочки и подставь нужную цифру»                      </a:t>
            </a:r>
            <a:br>
              <a:rPr lang="ru-RU" sz="2400" dirty="0" smtClean="0"/>
            </a:br>
            <a:r>
              <a:rPr lang="ru-RU" sz="2400" dirty="0" smtClean="0"/>
              <a:t>«Сложи картинку - березу» (из частей)</a:t>
            </a:r>
            <a:br>
              <a:rPr lang="ru-RU" sz="2400" dirty="0" smtClean="0"/>
            </a:br>
            <a:r>
              <a:rPr lang="ru-RU" sz="2400" dirty="0" smtClean="0"/>
              <a:t>«Отгадай, что за растение»</a:t>
            </a:r>
            <a:br>
              <a:rPr lang="ru-RU" sz="2400" dirty="0" smtClean="0"/>
            </a:br>
            <a:r>
              <a:rPr lang="ru-RU" sz="2400" dirty="0" smtClean="0"/>
              <a:t>«Хорошо-плохо»</a:t>
            </a:r>
            <a:br>
              <a:rPr lang="ru-RU" sz="2400" dirty="0" smtClean="0"/>
            </a:br>
            <a:r>
              <a:rPr lang="ru-RU" sz="2400" dirty="0" smtClean="0"/>
              <a:t>«К названному дереву беги»</a:t>
            </a:r>
            <a:br>
              <a:rPr lang="ru-RU" sz="2400" dirty="0" smtClean="0"/>
            </a:br>
            <a:r>
              <a:rPr lang="ru-RU" sz="2400" dirty="0" smtClean="0"/>
              <a:t>«Сезонное дерево»</a:t>
            </a:r>
            <a:br>
              <a:rPr lang="ru-RU" sz="2400" dirty="0" smtClean="0"/>
            </a:br>
            <a:endParaRPr lang="ru-RU" sz="2400" dirty="0"/>
          </a:p>
        </p:txBody>
      </p:sp>
      <p:pic>
        <p:nvPicPr>
          <p:cNvPr id="4" name="Содержимое 3" descr="imgonline-com-ua-2to1-vVfD0YWIbCka.jpg"/>
          <p:cNvPicPr>
            <a:picLocks noGrp="1" noChangeAspect="1"/>
          </p:cNvPicPr>
          <p:nvPr>
            <p:ph idx="1"/>
          </p:nvPr>
        </p:nvPicPr>
        <p:blipFill>
          <a:blip r:embed="rId2" cstate="print"/>
          <a:stretch>
            <a:fillRect/>
          </a:stretch>
        </p:blipFill>
        <p:spPr>
          <a:xfrm>
            <a:off x="1319684" y="3714750"/>
            <a:ext cx="6504632" cy="2411413"/>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725602"/>
          </a:xfrm>
        </p:spPr>
        <p:txBody>
          <a:bodyPr>
            <a:normAutofit/>
          </a:bodyPr>
          <a:lstStyle/>
          <a:p>
            <a:r>
              <a:rPr lang="ru-RU" sz="2800" b="1" dirty="0" smtClean="0"/>
              <a:t>3.Игровые проблемные ситуации:</a:t>
            </a:r>
            <a:endParaRPr lang="ru-RU" sz="2800" dirty="0"/>
          </a:p>
        </p:txBody>
      </p:sp>
      <p:sp>
        <p:nvSpPr>
          <p:cNvPr id="3" name="Содержимое 2"/>
          <p:cNvSpPr>
            <a:spLocks noGrp="1"/>
          </p:cNvSpPr>
          <p:nvPr>
            <p:ph idx="1"/>
          </p:nvPr>
        </p:nvSpPr>
        <p:spPr>
          <a:xfrm>
            <a:off x="1643042" y="2071678"/>
            <a:ext cx="6572296" cy="4054485"/>
          </a:xfrm>
        </p:spPr>
        <p:txBody>
          <a:bodyPr>
            <a:normAutofit/>
          </a:bodyPr>
          <a:lstStyle/>
          <a:p>
            <a:pPr lvl="0"/>
            <a:r>
              <a:rPr lang="ru-RU" sz="3600" dirty="0" smtClean="0"/>
              <a:t>«Мы пришли в лес»                                                                       </a:t>
            </a:r>
          </a:p>
          <a:p>
            <a:pPr lvl="0"/>
            <a:r>
              <a:rPr lang="ru-RU" sz="3600" dirty="0" smtClean="0"/>
              <a:t>«Берёзу сломало ураганом»</a:t>
            </a:r>
          </a:p>
          <a:p>
            <a:pPr lvl="0"/>
            <a:r>
              <a:rPr lang="ru-RU" sz="3600" dirty="0" smtClean="0"/>
              <a:t>«Хулиганы испортили кору берёзы»</a:t>
            </a:r>
          </a:p>
          <a:p>
            <a:endParaRPr lang="ru-RU" sz="36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797040"/>
          </a:xfrm>
        </p:spPr>
        <p:txBody>
          <a:bodyPr>
            <a:normAutofit fontScale="90000"/>
          </a:bodyPr>
          <a:lstStyle/>
          <a:p>
            <a:pPr lvl="0"/>
            <a:r>
              <a:rPr lang="ru-RU" b="1" dirty="0" smtClean="0"/>
              <a:t> </a:t>
            </a:r>
            <a:br>
              <a:rPr lang="ru-RU" b="1" dirty="0" smtClean="0"/>
            </a:br>
            <a:r>
              <a:rPr lang="ru-RU" sz="3100" b="1" dirty="0" smtClean="0"/>
              <a:t>4.Минутки доброты:</a:t>
            </a:r>
            <a:br>
              <a:rPr lang="ru-RU" sz="3100" b="1" dirty="0" smtClean="0"/>
            </a:br>
            <a:r>
              <a:rPr lang="ru-RU" sz="3100" dirty="0" smtClean="0"/>
              <a:t>«Назови дерево ласково»</a:t>
            </a:r>
            <a:br>
              <a:rPr lang="ru-RU" sz="3100" dirty="0" smtClean="0"/>
            </a:br>
            <a:r>
              <a:rPr lang="ru-RU" sz="3100" dirty="0" smtClean="0"/>
              <a:t>«Хоровод вокруг дерева»</a:t>
            </a:r>
            <a:br>
              <a:rPr lang="ru-RU" sz="3100" dirty="0" smtClean="0"/>
            </a:br>
            <a:r>
              <a:rPr lang="ru-RU" sz="3100" dirty="0" smtClean="0"/>
              <a:t>«Обнимем дерево»</a:t>
            </a:r>
            <a:r>
              <a:rPr lang="ru-RU" dirty="0" smtClean="0"/>
              <a:t/>
            </a:r>
            <a:br>
              <a:rPr lang="ru-RU" dirty="0" smtClean="0"/>
            </a:br>
            <a:endParaRPr lang="ru-RU" dirty="0"/>
          </a:p>
        </p:txBody>
      </p:sp>
      <p:pic>
        <p:nvPicPr>
          <p:cNvPr id="4" name="Содержимое 3" descr="imgonline-com-ua-2to1-hKlE2L3DSXvj7.jpg"/>
          <p:cNvPicPr>
            <a:picLocks noGrp="1" noChangeAspect="1"/>
          </p:cNvPicPr>
          <p:nvPr>
            <p:ph idx="1"/>
          </p:nvPr>
        </p:nvPicPr>
        <p:blipFill>
          <a:blip r:embed="rId2" cstate="print"/>
          <a:stretch>
            <a:fillRect/>
          </a:stretch>
        </p:blipFill>
        <p:spPr>
          <a:xfrm>
            <a:off x="1799034" y="2428875"/>
            <a:ext cx="5545932" cy="3697288"/>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654164"/>
          </a:xfrm>
        </p:spPr>
        <p:txBody>
          <a:bodyPr>
            <a:normAutofit fontScale="90000"/>
          </a:bodyPr>
          <a:lstStyle/>
          <a:p>
            <a:r>
              <a:rPr lang="ru-RU" b="1" i="1" dirty="0" smtClean="0"/>
              <a:t/>
            </a:r>
            <a:br>
              <a:rPr lang="ru-RU" b="1" i="1" dirty="0" smtClean="0"/>
            </a:br>
            <a:r>
              <a:rPr lang="ru-RU" b="1" i="1" dirty="0" smtClean="0"/>
              <a:t/>
            </a:r>
            <a:br>
              <a:rPr lang="ru-RU" b="1" i="1" dirty="0" smtClean="0"/>
            </a:br>
            <a:r>
              <a:rPr lang="ru-RU" b="1" i="1" dirty="0" smtClean="0"/>
              <a:t>           Работа с родителями:</a:t>
            </a:r>
            <a:r>
              <a:rPr lang="ru-RU" dirty="0" smtClean="0"/>
              <a:t/>
            </a:r>
            <a:br>
              <a:rPr lang="ru-RU" dirty="0" smtClean="0"/>
            </a:br>
            <a:endParaRPr lang="ru-RU" dirty="0"/>
          </a:p>
        </p:txBody>
      </p:sp>
      <p:sp>
        <p:nvSpPr>
          <p:cNvPr id="3" name="Содержимое 2"/>
          <p:cNvSpPr>
            <a:spLocks noGrp="1"/>
          </p:cNvSpPr>
          <p:nvPr>
            <p:ph idx="1"/>
          </p:nvPr>
        </p:nvSpPr>
        <p:spPr>
          <a:xfrm>
            <a:off x="1714480" y="1600200"/>
            <a:ext cx="6972320" cy="4525963"/>
          </a:xfrm>
        </p:spPr>
        <p:txBody>
          <a:bodyPr>
            <a:normAutofit/>
          </a:bodyPr>
          <a:lstStyle/>
          <a:p>
            <a:endParaRPr lang="ru-RU" sz="2800" dirty="0" smtClean="0"/>
          </a:p>
          <a:p>
            <a:endParaRPr lang="ru-RU" sz="2800" dirty="0" smtClean="0"/>
          </a:p>
          <a:p>
            <a:r>
              <a:rPr lang="ru-RU" sz="2800" dirty="0" smtClean="0"/>
              <a:t> Анкета</a:t>
            </a:r>
            <a:r>
              <a:rPr lang="ru-RU" sz="2800" b="1" dirty="0" smtClean="0"/>
              <a:t>: «</a:t>
            </a:r>
            <a:r>
              <a:rPr lang="ru-RU" sz="2800" dirty="0" smtClean="0"/>
              <a:t>Отношение родителей к проблеме экологического воспитания»;</a:t>
            </a:r>
          </a:p>
          <a:p>
            <a:r>
              <a:rPr lang="ru-RU" sz="2800" dirty="0" smtClean="0"/>
              <a:t>Рекомендации «Здоровье от березки»</a:t>
            </a:r>
          </a:p>
          <a:p>
            <a:pPr>
              <a:buNone/>
            </a:pPr>
            <a:endParaRPr lang="ru-RU" dirty="0" smtClean="0"/>
          </a:p>
          <a:p>
            <a:endParaRPr lang="ru-RU"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70"/>
          </a:xfrm>
        </p:spPr>
        <p:txBody>
          <a:bodyPr>
            <a:normAutofit fontScale="90000"/>
          </a:bodyPr>
          <a:lstStyle/>
          <a:p>
            <a:r>
              <a:rPr lang="ru-RU" b="1" i="1" dirty="0" smtClean="0"/>
              <a:t/>
            </a:r>
            <a:br>
              <a:rPr lang="ru-RU" b="1" i="1" dirty="0" smtClean="0"/>
            </a:br>
            <a:r>
              <a:rPr lang="ru-RU" b="1" i="1" dirty="0" smtClean="0"/>
              <a:t>        Работа с родителями:</a:t>
            </a:r>
            <a:r>
              <a:rPr lang="ru-RU" dirty="0" smtClean="0"/>
              <a:t/>
            </a:r>
            <a:br>
              <a:rPr lang="ru-RU" dirty="0" smtClean="0"/>
            </a:br>
            <a:endParaRPr lang="ru-RU" dirty="0"/>
          </a:p>
        </p:txBody>
      </p:sp>
      <p:pic>
        <p:nvPicPr>
          <p:cNvPr id="8" name="Содержимое 7" descr="IMG-20201021-WA0037.jpg"/>
          <p:cNvPicPr>
            <a:picLocks noGrp="1" noChangeAspect="1"/>
          </p:cNvPicPr>
          <p:nvPr>
            <p:ph idx="1"/>
          </p:nvPr>
        </p:nvPicPr>
        <p:blipFill>
          <a:blip r:embed="rId2"/>
          <a:stretch>
            <a:fillRect/>
          </a:stretch>
        </p:blipFill>
        <p:spPr>
          <a:xfrm>
            <a:off x="4000496" y="2143116"/>
            <a:ext cx="1792371" cy="3983048"/>
          </a:xfrm>
          <a:prstGeom prst="rect">
            <a:avLst/>
          </a:prstGeom>
          <a:ln>
            <a:noFill/>
          </a:ln>
          <a:effectLst>
            <a:softEdge rad="112500"/>
          </a:effectLst>
        </p:spPr>
      </p:pic>
      <p:sp>
        <p:nvSpPr>
          <p:cNvPr id="5" name="Текст 4"/>
          <p:cNvSpPr>
            <a:spLocks noGrp="1"/>
          </p:cNvSpPr>
          <p:nvPr>
            <p:ph type="body" sz="quarter" idx="4294967295"/>
          </p:nvPr>
        </p:nvSpPr>
        <p:spPr>
          <a:xfrm>
            <a:off x="2143109" y="1000108"/>
            <a:ext cx="5786477" cy="714364"/>
          </a:xfrm>
        </p:spPr>
        <p:txBody>
          <a:bodyPr>
            <a:normAutofit fontScale="70000" lnSpcReduction="20000"/>
          </a:bodyPr>
          <a:lstStyle/>
          <a:p>
            <a:pPr algn="ctr">
              <a:buNone/>
            </a:pPr>
            <a:r>
              <a:rPr lang="ru-RU" dirty="0" smtClean="0"/>
              <a:t>«Здравствуй, березка!» </a:t>
            </a:r>
          </a:p>
          <a:p>
            <a:pPr algn="ctr">
              <a:buNone/>
            </a:pPr>
            <a:r>
              <a:rPr lang="ru-RU" dirty="0" smtClean="0"/>
              <a:t>(фотосессия около березок)</a:t>
            </a:r>
          </a:p>
          <a:p>
            <a:endParaRPr lang="ru-RU" dirty="0"/>
          </a:p>
        </p:txBody>
      </p:sp>
      <p:sp>
        <p:nvSpPr>
          <p:cNvPr id="3" name="Текст 2"/>
          <p:cNvSpPr>
            <a:spLocks noGrp="1"/>
          </p:cNvSpPr>
          <p:nvPr>
            <p:ph type="subTitle" idx="4294967295"/>
          </p:nvPr>
        </p:nvSpPr>
        <p:spPr>
          <a:xfrm>
            <a:off x="0" y="3886200"/>
            <a:ext cx="6400800" cy="1752600"/>
          </a:xfrm>
        </p:spPr>
        <p:txBody>
          <a:bodyPr>
            <a:normAutofit/>
          </a:bodyPr>
          <a:lstStyle/>
          <a:p>
            <a:endParaRPr lang="ru-RU" dirty="0" smtClean="0"/>
          </a:p>
          <a:p>
            <a:endParaRPr lang="ru-RU" dirty="0" smtClean="0"/>
          </a:p>
          <a:p>
            <a:endParaRPr lang="ru-RU" dirty="0"/>
          </a:p>
        </p:txBody>
      </p:sp>
      <p:pic>
        <p:nvPicPr>
          <p:cNvPr id="10" name="Рисунок 9" descr="IMG-20201021-WA0035.jpg"/>
          <p:cNvPicPr>
            <a:picLocks noChangeAspect="1"/>
          </p:cNvPicPr>
          <p:nvPr/>
        </p:nvPicPr>
        <p:blipFill>
          <a:blip r:embed="rId3"/>
          <a:stretch>
            <a:fillRect/>
          </a:stretch>
        </p:blipFill>
        <p:spPr>
          <a:xfrm>
            <a:off x="3500430" y="2071678"/>
            <a:ext cx="3053957" cy="4071942"/>
          </a:xfrm>
          <a:prstGeom prst="rect">
            <a:avLst/>
          </a:prstGeom>
          <a:ln>
            <a:noFill/>
          </a:ln>
          <a:effectLst>
            <a:softEdge rad="112500"/>
          </a:effectLst>
        </p:spPr>
      </p:pic>
      <p:pic>
        <p:nvPicPr>
          <p:cNvPr id="11" name="Рисунок 10" descr="IMG-20201022-WA0086.jpg"/>
          <p:cNvPicPr>
            <a:picLocks noChangeAspect="1"/>
          </p:cNvPicPr>
          <p:nvPr/>
        </p:nvPicPr>
        <p:blipFill>
          <a:blip r:embed="rId4"/>
          <a:stretch>
            <a:fillRect/>
          </a:stretch>
        </p:blipFill>
        <p:spPr>
          <a:xfrm>
            <a:off x="3428992" y="2000240"/>
            <a:ext cx="3214692" cy="4286255"/>
          </a:xfrm>
          <a:prstGeom prst="rect">
            <a:avLst/>
          </a:prstGeom>
          <a:ln>
            <a:noFill/>
          </a:ln>
          <a:effectLst>
            <a:softEdge rad="112500"/>
          </a:effectLst>
        </p:spPr>
      </p:pic>
      <p:pic>
        <p:nvPicPr>
          <p:cNvPr id="12" name="Рисунок 11" descr="IMG-20201026-WA0030.jpg"/>
          <p:cNvPicPr>
            <a:picLocks noChangeAspect="1"/>
          </p:cNvPicPr>
          <p:nvPr/>
        </p:nvPicPr>
        <p:blipFill>
          <a:blip r:embed="rId5"/>
          <a:stretch>
            <a:fillRect/>
          </a:stretch>
        </p:blipFill>
        <p:spPr>
          <a:xfrm>
            <a:off x="3428991" y="1928802"/>
            <a:ext cx="3321867" cy="4429156"/>
          </a:xfrm>
          <a:prstGeom prst="rect">
            <a:avLst/>
          </a:prstGeom>
          <a:ln>
            <a:noFill/>
          </a:ln>
          <a:effectLst>
            <a:softEdge rad="112500"/>
          </a:effectLst>
        </p:spPr>
      </p:pic>
      <p:pic>
        <p:nvPicPr>
          <p:cNvPr id="13" name="Рисунок 12" descr="IMG-20201107-WA0008.jpg"/>
          <p:cNvPicPr>
            <a:picLocks noChangeAspect="1"/>
          </p:cNvPicPr>
          <p:nvPr/>
        </p:nvPicPr>
        <p:blipFill>
          <a:blip r:embed="rId6"/>
          <a:stretch>
            <a:fillRect/>
          </a:stretch>
        </p:blipFill>
        <p:spPr>
          <a:xfrm>
            <a:off x="3286116" y="1857364"/>
            <a:ext cx="3375427" cy="4500569"/>
          </a:xfrm>
          <a:prstGeom prst="rect">
            <a:avLst/>
          </a:prstGeom>
          <a:ln>
            <a:noFill/>
          </a:ln>
          <a:effectLst>
            <a:softEdge rad="112500"/>
          </a:effectLst>
        </p:spPr>
      </p:pic>
      <p:pic>
        <p:nvPicPr>
          <p:cNvPr id="14" name="Рисунок 13" descr="IMG-20201107-WA0034.jpg"/>
          <p:cNvPicPr>
            <a:picLocks noChangeAspect="1"/>
          </p:cNvPicPr>
          <p:nvPr/>
        </p:nvPicPr>
        <p:blipFill>
          <a:blip r:embed="rId7"/>
          <a:stretch>
            <a:fillRect/>
          </a:stretch>
        </p:blipFill>
        <p:spPr>
          <a:xfrm>
            <a:off x="3286116" y="1785926"/>
            <a:ext cx="3429006" cy="457200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0"/>
                                        <p:tgtEl>
                                          <p:spTgt spid="8"/>
                                        </p:tgtEl>
                                      </p:cBhvr>
                                    </p:animEffect>
                                  </p:childTnLst>
                                </p:cTn>
                              </p:par>
                            </p:childTnLst>
                          </p:cTn>
                        </p:par>
                        <p:par>
                          <p:cTn id="8" fill="hold">
                            <p:stCondLst>
                              <p:cond delay="5000"/>
                            </p:stCondLst>
                            <p:childTnLst>
                              <p:par>
                                <p:cTn id="9" presetID="4"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ox(in)">
                                      <p:cBhvr>
                                        <p:cTn id="11" dur="5000"/>
                                        <p:tgtEl>
                                          <p:spTgt spid="10"/>
                                        </p:tgtEl>
                                      </p:cBhvr>
                                    </p:animEffect>
                                  </p:childTnLst>
                                </p:cTn>
                              </p:par>
                            </p:childTnLst>
                          </p:cTn>
                        </p:par>
                        <p:par>
                          <p:cTn id="12" fill="hold">
                            <p:stCondLst>
                              <p:cond delay="10000"/>
                            </p:stCondLst>
                            <p:childTnLst>
                              <p:par>
                                <p:cTn id="13" presetID="5" presetClass="entr" presetSubtype="1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0"/>
                                        <p:tgtEl>
                                          <p:spTgt spid="11"/>
                                        </p:tgtEl>
                                      </p:cBhvr>
                                    </p:animEffect>
                                  </p:childTnLst>
                                </p:cTn>
                              </p:par>
                            </p:childTnLst>
                          </p:cTn>
                        </p:par>
                        <p:par>
                          <p:cTn id="16" fill="hold">
                            <p:stCondLst>
                              <p:cond delay="15000"/>
                            </p:stCondLst>
                            <p:childTnLst>
                              <p:par>
                                <p:cTn id="17" presetID="3" presetClass="entr" presetSubtype="1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5000"/>
                                        <p:tgtEl>
                                          <p:spTgt spid="12"/>
                                        </p:tgtEl>
                                      </p:cBhvr>
                                    </p:animEffect>
                                  </p:childTnLst>
                                </p:cTn>
                              </p:par>
                            </p:childTnLst>
                          </p:cTn>
                        </p:par>
                        <p:par>
                          <p:cTn id="20" fill="hold">
                            <p:stCondLst>
                              <p:cond delay="20000"/>
                            </p:stCondLst>
                            <p:childTnLst>
                              <p:par>
                                <p:cTn id="21" presetID="4" presetClass="entr" presetSubtype="16"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ox(in)">
                                      <p:cBhvr>
                                        <p:cTn id="23" dur="5000"/>
                                        <p:tgtEl>
                                          <p:spTgt spid="13"/>
                                        </p:tgtEl>
                                      </p:cBhvr>
                                    </p:animEffect>
                                  </p:childTnLst>
                                </p:cTn>
                              </p:par>
                            </p:childTnLst>
                          </p:cTn>
                        </p:par>
                        <p:par>
                          <p:cTn id="24" fill="hold">
                            <p:stCondLst>
                              <p:cond delay="25000"/>
                            </p:stCondLst>
                            <p:childTnLst>
                              <p:par>
                                <p:cTn id="25" presetID="5" presetClass="entr" presetSubtype="1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heckerboard(across)">
                                      <p:cBhvr>
                                        <p:cTn id="27" dur="5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071670" y="500042"/>
            <a:ext cx="5929354" cy="1071570"/>
          </a:xfrm>
        </p:spPr>
        <p:txBody>
          <a:bodyPr>
            <a:normAutofit fontScale="90000"/>
          </a:bodyPr>
          <a:lstStyle/>
          <a:p>
            <a:r>
              <a:rPr lang="ru-RU" b="1" i="1" dirty="0" smtClean="0"/>
              <a:t/>
            </a:r>
            <a:br>
              <a:rPr lang="ru-RU" b="1" i="1" dirty="0" smtClean="0"/>
            </a:br>
            <a:r>
              <a:rPr lang="ru-RU" b="1" i="1" dirty="0" smtClean="0"/>
              <a:t/>
            </a:r>
            <a:br>
              <a:rPr lang="ru-RU" b="1" i="1" dirty="0" smtClean="0"/>
            </a:br>
            <a:r>
              <a:rPr lang="ru-RU" b="1" i="1" dirty="0" smtClean="0"/>
              <a:t>Работа с родителями:</a:t>
            </a:r>
            <a:br>
              <a:rPr lang="ru-RU" b="1" i="1" dirty="0" smtClean="0"/>
            </a:br>
            <a:r>
              <a:rPr lang="ru-RU" sz="2700" dirty="0" smtClean="0"/>
              <a:t>ИЗО: «Сохрани природу»</a:t>
            </a:r>
            <a:br>
              <a:rPr lang="ru-RU" sz="2700" dirty="0" smtClean="0"/>
            </a:br>
            <a:r>
              <a:rPr lang="ru-RU" dirty="0" smtClean="0"/>
              <a:t/>
            </a:r>
            <a:br>
              <a:rPr lang="ru-RU" dirty="0" smtClean="0"/>
            </a:br>
            <a:endParaRPr lang="ru-RU" dirty="0"/>
          </a:p>
        </p:txBody>
      </p:sp>
      <p:sp>
        <p:nvSpPr>
          <p:cNvPr id="3" name="Подзаголовок 2"/>
          <p:cNvSpPr>
            <a:spLocks noGrp="1"/>
          </p:cNvSpPr>
          <p:nvPr>
            <p:ph type="subTitle" idx="1"/>
          </p:nvPr>
        </p:nvSpPr>
        <p:spPr>
          <a:xfrm>
            <a:off x="1643042" y="1928802"/>
            <a:ext cx="6643734" cy="3709998"/>
          </a:xfrm>
        </p:spPr>
        <p:txBody>
          <a:bodyPr/>
          <a:lstStyle/>
          <a:p>
            <a:endParaRPr lang="ru-RU" dirty="0"/>
          </a:p>
        </p:txBody>
      </p:sp>
      <p:pic>
        <p:nvPicPr>
          <p:cNvPr id="4" name="Содержимое 6" descr="20201119_110536.jpg"/>
          <p:cNvPicPr>
            <a:picLocks noGrp="1" noChangeAspect="1"/>
          </p:cNvPicPr>
          <p:nvPr>
            <p:ph sz="half" idx="2"/>
          </p:nvPr>
        </p:nvPicPr>
        <p:blipFill>
          <a:blip r:embed="rId2" cstate="print"/>
          <a:stretch>
            <a:fillRect/>
          </a:stretch>
        </p:blipFill>
        <p:spPr>
          <a:xfrm>
            <a:off x="1571604" y="1785926"/>
            <a:ext cx="6858048" cy="4040213"/>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i="1" dirty="0" smtClean="0"/>
              <a:t>Работа с родителями.</a:t>
            </a:r>
            <a:r>
              <a:rPr lang="ru-RU" dirty="0" smtClean="0"/>
              <a:t/>
            </a:r>
            <a:br>
              <a:rPr lang="ru-RU" dirty="0" smtClean="0"/>
            </a:br>
            <a:endParaRPr lang="ru-RU" dirty="0"/>
          </a:p>
        </p:txBody>
      </p:sp>
      <p:sp>
        <p:nvSpPr>
          <p:cNvPr id="3" name="Текст 2"/>
          <p:cNvSpPr>
            <a:spLocks noGrp="1"/>
          </p:cNvSpPr>
          <p:nvPr>
            <p:ph type="body" idx="1"/>
          </p:nvPr>
        </p:nvSpPr>
        <p:spPr>
          <a:xfrm>
            <a:off x="457200" y="1285860"/>
            <a:ext cx="4040188" cy="889015"/>
          </a:xfrm>
        </p:spPr>
        <p:txBody>
          <a:bodyPr>
            <a:normAutofit fontScale="85000" lnSpcReduction="20000"/>
          </a:bodyPr>
          <a:lstStyle/>
          <a:p>
            <a:pPr algn="ctr"/>
            <a:r>
              <a:rPr lang="ru-RU" dirty="0" smtClean="0"/>
              <a:t>Изготовление дидактических игр по теме проекта </a:t>
            </a:r>
          </a:p>
          <a:p>
            <a:pPr algn="ctr"/>
            <a:r>
              <a:rPr lang="ru-RU" dirty="0" smtClean="0"/>
              <a:t>(Д</a:t>
            </a:r>
            <a:r>
              <a:rPr lang="en-US" dirty="0" smtClean="0"/>
              <a:t>/</a:t>
            </a:r>
            <a:r>
              <a:rPr lang="ru-RU" dirty="0" smtClean="0"/>
              <a:t>и «С какого дерева листок»)</a:t>
            </a:r>
            <a:endParaRPr lang="ru-RU" dirty="0"/>
          </a:p>
        </p:txBody>
      </p:sp>
      <p:pic>
        <p:nvPicPr>
          <p:cNvPr id="7" name="Содержимое 6" descr="IMG-20201117-WA0032.jpg"/>
          <p:cNvPicPr>
            <a:picLocks noGrp="1" noChangeAspect="1"/>
          </p:cNvPicPr>
          <p:nvPr>
            <p:ph sz="half" idx="2"/>
          </p:nvPr>
        </p:nvPicPr>
        <p:blipFill>
          <a:blip r:embed="rId2"/>
          <a:stretch>
            <a:fillRect/>
          </a:stretch>
        </p:blipFill>
        <p:spPr>
          <a:xfrm>
            <a:off x="1186077" y="2643188"/>
            <a:ext cx="2582434" cy="3482975"/>
          </a:xfrm>
        </p:spPr>
      </p:pic>
      <p:sp>
        <p:nvSpPr>
          <p:cNvPr id="5" name="Текст 4"/>
          <p:cNvSpPr>
            <a:spLocks noGrp="1"/>
          </p:cNvSpPr>
          <p:nvPr>
            <p:ph type="body" sz="quarter" idx="3"/>
          </p:nvPr>
        </p:nvSpPr>
        <p:spPr>
          <a:xfrm>
            <a:off x="4645025" y="1071546"/>
            <a:ext cx="4041775" cy="1785950"/>
          </a:xfrm>
        </p:spPr>
        <p:txBody>
          <a:bodyPr>
            <a:normAutofit fontScale="92500" lnSpcReduction="20000"/>
          </a:bodyPr>
          <a:lstStyle/>
          <a:p>
            <a:endParaRPr lang="ru-RU" dirty="0" smtClean="0"/>
          </a:p>
          <a:p>
            <a:endParaRPr lang="ru-RU" dirty="0" smtClean="0"/>
          </a:p>
          <a:p>
            <a:pPr algn="ctr"/>
            <a:r>
              <a:rPr lang="ru-RU" dirty="0" smtClean="0"/>
              <a:t> Посадка березы на территории детского сада</a:t>
            </a:r>
          </a:p>
          <a:p>
            <a:r>
              <a:rPr lang="ru-RU" dirty="0" smtClean="0"/>
              <a:t> </a:t>
            </a:r>
          </a:p>
          <a:p>
            <a:endParaRPr lang="ru-RU" dirty="0"/>
          </a:p>
        </p:txBody>
      </p:sp>
      <p:pic>
        <p:nvPicPr>
          <p:cNvPr id="8" name="Содержимое 7" descr="IMG-20201022-WA0025.jpg"/>
          <p:cNvPicPr>
            <a:picLocks noGrp="1" noChangeAspect="1"/>
          </p:cNvPicPr>
          <p:nvPr>
            <p:ph sz="quarter" idx="4"/>
          </p:nvPr>
        </p:nvPicPr>
        <p:blipFill>
          <a:blip r:embed="rId3"/>
          <a:stretch>
            <a:fillRect/>
          </a:stretch>
        </p:blipFill>
        <p:spPr>
          <a:xfrm>
            <a:off x="5359797" y="2643188"/>
            <a:ext cx="2612231" cy="3482975"/>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i="1" u="sng" dirty="0" smtClean="0"/>
              <a:t>3. Заключительный этап.</a:t>
            </a:r>
            <a:r>
              <a:rPr lang="ru-RU" dirty="0" smtClean="0"/>
              <a:t/>
            </a:r>
            <a:br>
              <a:rPr lang="ru-RU" dirty="0" smtClean="0"/>
            </a:br>
            <a:endParaRPr lang="ru-RU" dirty="0"/>
          </a:p>
        </p:txBody>
      </p:sp>
      <p:sp>
        <p:nvSpPr>
          <p:cNvPr id="3" name="Содержимое 2"/>
          <p:cNvSpPr>
            <a:spLocks noGrp="1"/>
          </p:cNvSpPr>
          <p:nvPr>
            <p:ph idx="1"/>
          </p:nvPr>
        </p:nvSpPr>
        <p:spPr>
          <a:xfrm>
            <a:off x="1643042" y="1600200"/>
            <a:ext cx="6715172" cy="4525963"/>
          </a:xfrm>
        </p:spPr>
        <p:txBody>
          <a:bodyPr/>
          <a:lstStyle/>
          <a:p>
            <a:r>
              <a:rPr lang="ru-RU" dirty="0" smtClean="0"/>
              <a:t> Презентация проекта «Люблю берёзку русскую»;</a:t>
            </a:r>
          </a:p>
          <a:p>
            <a:r>
              <a:rPr lang="ru-RU" dirty="0" smtClean="0"/>
              <a:t> Выставка детских работ.</a:t>
            </a:r>
          </a:p>
          <a:p>
            <a:r>
              <a:rPr lang="ru-RU" dirty="0" smtClean="0"/>
              <a:t> Оформление фотоальбома «Люблю русскую красавицу»</a:t>
            </a:r>
          </a:p>
          <a:p>
            <a:pPr>
              <a:buNone/>
            </a:pPr>
            <a:r>
              <a:rPr lang="ru-RU" dirty="0" smtClean="0"/>
              <a:t> </a:t>
            </a:r>
          </a:p>
          <a:p>
            <a:endParaRPr lang="ru-RU"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14480" y="571480"/>
            <a:ext cx="6500858" cy="5715040"/>
          </a:xfrm>
        </p:spPr>
        <p:txBody>
          <a:bodyPr>
            <a:normAutofit/>
          </a:bodyPr>
          <a:lstStyle/>
          <a:p>
            <a:pPr fontAlgn="base"/>
            <a:r>
              <a:rPr lang="ru-RU" sz="4000" b="1" dirty="0" smtClean="0">
                <a:latin typeface="Times New Roman" pitchFamily="18" charset="0"/>
                <a:cs typeface="Times New Roman" pitchFamily="18" charset="0"/>
              </a:rPr>
              <a:t/>
            </a:r>
            <a:br>
              <a:rPr lang="ru-RU" sz="4000" b="1" dirty="0" smtClean="0">
                <a:latin typeface="Times New Roman" pitchFamily="18" charset="0"/>
                <a:cs typeface="Times New Roman" pitchFamily="18" charset="0"/>
              </a:rPr>
            </a:br>
            <a:r>
              <a:rPr lang="ru-RU" sz="2700" b="1" dirty="0" smtClean="0">
                <a:latin typeface="Times New Roman" pitchFamily="18" charset="0"/>
                <a:cs typeface="Times New Roman" pitchFamily="18" charset="0"/>
              </a:rPr>
              <a:t>Проблема :</a:t>
            </a:r>
            <a:r>
              <a:rPr lang="ru-RU" sz="2700" dirty="0" smtClean="0"/>
              <a:t/>
            </a:r>
            <a:br>
              <a:rPr lang="ru-RU" sz="2700" dirty="0" smtClean="0"/>
            </a:br>
            <a:r>
              <a:rPr lang="ru-RU" sz="2700" dirty="0" smtClean="0"/>
              <a:t> </a:t>
            </a:r>
            <a:r>
              <a:rPr lang="ru-RU" sz="2000" dirty="0" smtClean="0">
                <a:latin typeface="Times New Roman" pitchFamily="18" charset="0"/>
                <a:cs typeface="Times New Roman" pitchFamily="18" charset="0"/>
              </a:rPr>
              <a:t>   Деревья окружают нас постоянно. Однако дети, как правило, почти не обращают на них внимания. Кроме того, дети часто воспринимают растения, в том числе и деревья, как неживые объекты. Поскольку у них нет способов передвижения, аналогичным тем</a:t>
            </a:r>
            <a:r>
              <a:rPr lang="ru-RU" sz="2000" dirty="0">
                <a:latin typeface="Times New Roman" pitchFamily="18" charset="0"/>
                <a:cs typeface="Times New Roman" pitchFamily="18" charset="0"/>
              </a:rPr>
              <a:t>, которые есть у животных. Поэтому возникла проблема: как сформировать у дошкольников знания о деревьях, как о живом </a:t>
            </a:r>
            <a:r>
              <a:rPr lang="ru-RU" sz="2000" dirty="0" smtClean="0">
                <a:latin typeface="Times New Roman" pitchFamily="18" charset="0"/>
                <a:cs typeface="Times New Roman" pitchFamily="18" charset="0"/>
              </a:rPr>
              <a:t>объекте (на примере самого красивого дерева   России - березе)</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b="1" dirty="0">
                <a:latin typeface="Times New Roman" pitchFamily="18" charset="0"/>
                <a:cs typeface="Times New Roman" pitchFamily="18" charset="0"/>
              </a:rPr>
              <a:t> </a:t>
            </a:r>
            <a:r>
              <a:rPr lang="ru-RU" dirty="0"/>
              <a:t/>
            </a:r>
            <a:br>
              <a:rPr lang="ru-RU" dirty="0"/>
            </a:br>
            <a:endParaRPr lang="ru-RU"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39784"/>
          </a:xfrm>
        </p:spPr>
        <p:txBody>
          <a:bodyPr>
            <a:normAutofit fontScale="90000"/>
          </a:bodyPr>
          <a:lstStyle/>
          <a:p>
            <a:r>
              <a:rPr lang="ru-RU" sz="2800" b="1" i="1" dirty="0" smtClean="0"/>
              <a:t/>
            </a:r>
            <a:br>
              <a:rPr lang="ru-RU" sz="2800" b="1" i="1" dirty="0" smtClean="0"/>
            </a:br>
            <a:r>
              <a:rPr lang="ru-RU" sz="2800" b="1" i="1" dirty="0" smtClean="0"/>
              <a:t>Итог проекта:</a:t>
            </a:r>
            <a:r>
              <a:rPr lang="ru-RU" sz="2800" dirty="0" smtClean="0"/>
              <a:t/>
            </a:r>
            <a:br>
              <a:rPr lang="ru-RU" sz="2800" dirty="0" smtClean="0"/>
            </a:br>
            <a:r>
              <a:rPr lang="ru-RU" sz="2800" dirty="0" smtClean="0"/>
              <a:t>Драматизация русской народной сказки: «Козья избушка»</a:t>
            </a:r>
            <a:br>
              <a:rPr lang="ru-RU" sz="2800" dirty="0" smtClean="0"/>
            </a:br>
            <a:endParaRPr lang="ru-RU" sz="2800" dirty="0"/>
          </a:p>
        </p:txBody>
      </p:sp>
      <p:sp>
        <p:nvSpPr>
          <p:cNvPr id="5" name="Текст 4"/>
          <p:cNvSpPr>
            <a:spLocks noGrp="1"/>
          </p:cNvSpPr>
          <p:nvPr>
            <p:ph idx="1"/>
          </p:nvPr>
        </p:nvSpPr>
        <p:spPr>
          <a:xfrm>
            <a:off x="1500166" y="1428735"/>
            <a:ext cx="6858048" cy="4572033"/>
          </a:xfrm>
        </p:spPr>
        <p:txBody>
          <a:bodyPr/>
          <a:lstStyle/>
          <a:p>
            <a:pPr algn="ctr">
              <a:buNone/>
            </a:pPr>
            <a:endParaRPr lang="ru-RU" sz="2800" dirty="0" smtClean="0"/>
          </a:p>
          <a:p>
            <a:pPr>
              <a:buNone/>
            </a:pPr>
            <a:endParaRPr lang="ru-RU" dirty="0"/>
          </a:p>
        </p:txBody>
      </p:sp>
      <p:pic>
        <p:nvPicPr>
          <p:cNvPr id="6" name="Рисунок 5" descr="IMG-20201122-WA0035.jpg"/>
          <p:cNvPicPr>
            <a:picLocks noChangeAspect="1"/>
          </p:cNvPicPr>
          <p:nvPr/>
        </p:nvPicPr>
        <p:blipFill>
          <a:blip r:embed="rId2"/>
          <a:stretch>
            <a:fillRect/>
          </a:stretch>
        </p:blipFill>
        <p:spPr>
          <a:xfrm>
            <a:off x="3286116" y="1142984"/>
            <a:ext cx="2928944" cy="5207011"/>
          </a:xfrm>
          <a:prstGeom prst="rect">
            <a:avLst/>
          </a:prstGeom>
          <a:ln>
            <a:noFill/>
          </a:ln>
          <a:effectLst>
            <a:softEdge rad="112500"/>
          </a:effectLst>
        </p:spPr>
      </p:pic>
      <p:pic>
        <p:nvPicPr>
          <p:cNvPr id="7" name="Рисунок 6" descr="IMG-20201122-WA0033.jpg"/>
          <p:cNvPicPr>
            <a:picLocks noChangeAspect="1"/>
          </p:cNvPicPr>
          <p:nvPr/>
        </p:nvPicPr>
        <p:blipFill>
          <a:blip r:embed="rId3"/>
          <a:stretch>
            <a:fillRect/>
          </a:stretch>
        </p:blipFill>
        <p:spPr>
          <a:xfrm>
            <a:off x="1142976" y="1500174"/>
            <a:ext cx="7143768" cy="4018370"/>
          </a:xfrm>
          <a:prstGeom prst="rect">
            <a:avLst/>
          </a:prstGeom>
          <a:ln>
            <a:noFill/>
          </a:ln>
          <a:effectLst>
            <a:softEdge rad="112500"/>
          </a:effectLst>
        </p:spPr>
      </p:pic>
      <p:pic>
        <p:nvPicPr>
          <p:cNvPr id="8" name="Рисунок 7" descr="IMG-20201122-WA0034.jpg"/>
          <p:cNvPicPr>
            <a:picLocks noChangeAspect="1"/>
          </p:cNvPicPr>
          <p:nvPr/>
        </p:nvPicPr>
        <p:blipFill>
          <a:blip r:embed="rId4"/>
          <a:stretch>
            <a:fillRect/>
          </a:stretch>
        </p:blipFill>
        <p:spPr>
          <a:xfrm>
            <a:off x="1285852" y="1571612"/>
            <a:ext cx="7143768" cy="4018370"/>
          </a:xfrm>
          <a:prstGeom prst="rect">
            <a:avLst/>
          </a:prstGeom>
          <a:ln>
            <a:noFill/>
          </a:ln>
          <a:effectLst>
            <a:softEdge rad="112500"/>
          </a:effectLst>
        </p:spPr>
      </p:pic>
      <p:pic>
        <p:nvPicPr>
          <p:cNvPr id="9" name="Рисунок 8" descr="IMG-20201122-WA0029.jpg"/>
          <p:cNvPicPr>
            <a:picLocks noChangeAspect="1"/>
          </p:cNvPicPr>
          <p:nvPr/>
        </p:nvPicPr>
        <p:blipFill>
          <a:blip r:embed="rId5"/>
          <a:stretch>
            <a:fillRect/>
          </a:stretch>
        </p:blipFill>
        <p:spPr>
          <a:xfrm>
            <a:off x="3286116" y="1285860"/>
            <a:ext cx="2857506" cy="5080011"/>
          </a:xfrm>
          <a:prstGeom prst="rect">
            <a:avLst/>
          </a:prstGeom>
          <a:ln>
            <a:noFill/>
          </a:ln>
          <a:effectLst>
            <a:softEdge rad="112500"/>
          </a:effectLst>
        </p:spPr>
      </p:pic>
      <p:pic>
        <p:nvPicPr>
          <p:cNvPr id="10" name="Рисунок 9" descr="IMG-20201122-WA0037.jpg"/>
          <p:cNvPicPr>
            <a:picLocks noChangeAspect="1"/>
          </p:cNvPicPr>
          <p:nvPr/>
        </p:nvPicPr>
        <p:blipFill>
          <a:blip r:embed="rId6"/>
          <a:stretch>
            <a:fillRect/>
          </a:stretch>
        </p:blipFill>
        <p:spPr>
          <a:xfrm>
            <a:off x="3143240" y="1142984"/>
            <a:ext cx="3000382" cy="5334012"/>
          </a:xfrm>
          <a:prstGeom prst="rect">
            <a:avLst/>
          </a:prstGeom>
          <a:ln>
            <a:noFill/>
          </a:ln>
          <a:effectLst>
            <a:softEdge rad="112500"/>
          </a:effectLst>
        </p:spPr>
      </p:pic>
      <p:pic>
        <p:nvPicPr>
          <p:cNvPr id="11" name="Рисунок 10" descr="IMG-20201122-WA0035.jpg"/>
          <p:cNvPicPr>
            <a:picLocks noChangeAspect="1"/>
          </p:cNvPicPr>
          <p:nvPr/>
        </p:nvPicPr>
        <p:blipFill>
          <a:blip r:embed="rId2"/>
          <a:stretch>
            <a:fillRect/>
          </a:stretch>
        </p:blipFill>
        <p:spPr>
          <a:xfrm>
            <a:off x="3071802" y="1214422"/>
            <a:ext cx="3071834" cy="546103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0"/>
                                        <p:tgtEl>
                                          <p:spTgt spid="6"/>
                                        </p:tgtEl>
                                      </p:cBhvr>
                                    </p:animEffect>
                                  </p:childTnLst>
                                </p:cTn>
                              </p:par>
                            </p:childTnLst>
                          </p:cTn>
                        </p:par>
                        <p:par>
                          <p:cTn id="8" fill="hold">
                            <p:stCondLst>
                              <p:cond delay="5000"/>
                            </p:stCondLst>
                            <p:childTnLst>
                              <p:par>
                                <p:cTn id="9" presetID="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0" fill="hold"/>
                                        <p:tgtEl>
                                          <p:spTgt spid="7"/>
                                        </p:tgtEl>
                                        <p:attrNameLst>
                                          <p:attrName>ppt_x</p:attrName>
                                        </p:attrNameLst>
                                      </p:cBhvr>
                                      <p:tavLst>
                                        <p:tav tm="0">
                                          <p:val>
                                            <p:strVal val="1+#ppt_w/2"/>
                                          </p:val>
                                        </p:tav>
                                        <p:tav tm="100000">
                                          <p:val>
                                            <p:strVal val="#ppt_x"/>
                                          </p:val>
                                        </p:tav>
                                      </p:tavLst>
                                    </p:anim>
                                    <p:anim calcmode="lin" valueType="num">
                                      <p:cBhvr additive="base">
                                        <p:cTn id="12" dur="50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0"/>
                            </p:stCondLst>
                            <p:childTnLst>
                              <p:par>
                                <p:cTn id="14" presetID="4"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5000"/>
                                        <p:tgtEl>
                                          <p:spTgt spid="8"/>
                                        </p:tgtEl>
                                      </p:cBhvr>
                                    </p:animEffect>
                                  </p:childTnLst>
                                </p:cTn>
                              </p:par>
                            </p:childTnLst>
                          </p:cTn>
                        </p:par>
                        <p:par>
                          <p:cTn id="17" fill="hold">
                            <p:stCondLst>
                              <p:cond delay="15000"/>
                            </p:stCondLst>
                            <p:childTnLst>
                              <p:par>
                                <p:cTn id="18" presetID="8"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in)">
                                      <p:cBhvr>
                                        <p:cTn id="20" dur="5000"/>
                                        <p:tgtEl>
                                          <p:spTgt spid="9"/>
                                        </p:tgtEl>
                                      </p:cBhvr>
                                    </p:animEffect>
                                  </p:childTnLst>
                                </p:cTn>
                              </p:par>
                            </p:childTnLst>
                          </p:cTn>
                        </p:par>
                        <p:par>
                          <p:cTn id="21" fill="hold">
                            <p:stCondLst>
                              <p:cond delay="20000"/>
                            </p:stCondLst>
                            <p:childTnLst>
                              <p:par>
                                <p:cTn id="22" presetID="4"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ox(in)">
                                      <p:cBhvr>
                                        <p:cTn id="24" dur="5000"/>
                                        <p:tgtEl>
                                          <p:spTgt spid="10"/>
                                        </p:tgtEl>
                                      </p:cBhvr>
                                    </p:animEffect>
                                  </p:childTnLst>
                                </p:cTn>
                              </p:par>
                            </p:childTnLst>
                          </p:cTn>
                        </p:par>
                        <p:par>
                          <p:cTn id="25" fill="hold">
                            <p:stCondLst>
                              <p:cond delay="25000"/>
                            </p:stCondLst>
                            <p:childTnLst>
                              <p:par>
                                <p:cTn id="26" presetID="5" presetClass="entr" presetSubtype="1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heckerboard(across)">
                                      <p:cBhvr>
                                        <p:cTn id="28"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685800" y="428605"/>
            <a:ext cx="7772400" cy="1500197"/>
          </a:xfrm>
        </p:spPr>
        <p:txBody>
          <a:bodyPr/>
          <a:lstStyle/>
          <a:p>
            <a:r>
              <a:rPr lang="ru-RU" b="1" i="1" dirty="0" smtClean="0"/>
              <a:t>Вывод</a:t>
            </a:r>
            <a:r>
              <a:rPr lang="ru-RU" i="1" dirty="0" smtClean="0"/>
              <a:t>: </a:t>
            </a:r>
            <a:endParaRPr lang="ru-RU" dirty="0"/>
          </a:p>
        </p:txBody>
      </p:sp>
      <p:sp>
        <p:nvSpPr>
          <p:cNvPr id="5" name="Подзаголовок 4"/>
          <p:cNvSpPr>
            <a:spLocks noGrp="1"/>
          </p:cNvSpPr>
          <p:nvPr>
            <p:ph type="subTitle" idx="1"/>
          </p:nvPr>
        </p:nvSpPr>
        <p:spPr>
          <a:xfrm>
            <a:off x="1428728" y="1571612"/>
            <a:ext cx="6929486" cy="4572032"/>
          </a:xfrm>
        </p:spPr>
        <p:txBody>
          <a:bodyPr>
            <a:normAutofit fontScale="47500" lnSpcReduction="20000"/>
          </a:bodyPr>
          <a:lstStyle/>
          <a:p>
            <a:pPr algn="l"/>
            <a:r>
              <a:rPr lang="ru-RU" sz="3800" b="1" dirty="0" smtClean="0">
                <a:solidFill>
                  <a:schemeClr val="tx1"/>
                </a:solidFill>
              </a:rPr>
              <a:t>    Входе реализации проекта «Люблю берёзку русскую» у ребят появился интерес узнать намного больше о других деревьях и желание общаться с природой, оберегать её, защищать, заботиться о ней.</a:t>
            </a:r>
          </a:p>
          <a:p>
            <a:pPr algn="l"/>
            <a:r>
              <a:rPr lang="ru-RU" sz="3800" b="1" dirty="0" smtClean="0">
                <a:solidFill>
                  <a:schemeClr val="tx1"/>
                </a:solidFill>
              </a:rPr>
              <a:t>    Дети активно проявляют желание отражать свои впечатления через различные виды продуктивной деятельности. </a:t>
            </a:r>
          </a:p>
          <a:p>
            <a:pPr algn="l"/>
            <a:r>
              <a:rPr lang="ru-RU" sz="3800" b="1" dirty="0" smtClean="0">
                <a:solidFill>
                  <a:schemeClr val="tx1"/>
                </a:solidFill>
              </a:rPr>
              <a:t>    Привлечение родителей к совместной деятельности с детьми способствовало их экологическому просвещению и дало большой плюс в экологическом воспитании детей. В ходе познавательно-творческой деятельности пришли к выводу: необходимо сохранять и бережно относиться к символу России — березке.</a:t>
            </a:r>
          </a:p>
          <a:p>
            <a:pPr algn="l"/>
            <a:r>
              <a:rPr lang="ru-RU" sz="3800" b="1" dirty="0" smtClean="0">
                <a:solidFill>
                  <a:schemeClr val="tx1"/>
                </a:solidFill>
              </a:rPr>
              <a:t>    И может быть через несколько десятилетий в детский сад будут приходить будущие папы и мамы со своими детьми и показывать им какими большими стали их саженцы и с гордостью говорить: «Это дерево посадил твой папа или мама!»</a:t>
            </a:r>
          </a:p>
          <a:p>
            <a:pPr algn="l"/>
            <a:r>
              <a:rPr lang="ru-RU" sz="3800" b="1" dirty="0" smtClean="0">
                <a:solidFill>
                  <a:schemeClr val="tx1"/>
                </a:solidFill>
              </a:rPr>
              <a:t>    Мы и наши дети будем продолжать работать над проектом: «Люблю березку русскую»</a:t>
            </a:r>
          </a:p>
          <a:p>
            <a:pPr algn="l"/>
            <a:r>
              <a:rPr lang="ru-RU" sz="3800" b="1" dirty="0" smtClean="0">
                <a:solidFill>
                  <a:schemeClr val="tx1"/>
                </a:solidFill>
              </a:rPr>
              <a:t> </a:t>
            </a:r>
          </a:p>
          <a:p>
            <a:r>
              <a:rPr lang="ru-RU" b="1" dirty="0" smtClean="0"/>
              <a:t>	</a:t>
            </a:r>
            <a:endParaRPr lang="ru-RU" dirty="0" smtClean="0"/>
          </a:p>
          <a:p>
            <a:endParaRPr lang="ru-RU"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500043"/>
            <a:ext cx="7772400" cy="1071569"/>
          </a:xfrm>
        </p:spPr>
        <p:txBody>
          <a:bodyPr>
            <a:normAutofit fontScale="90000"/>
          </a:bodyPr>
          <a:lstStyle/>
          <a:p>
            <a:r>
              <a:rPr lang="ru-RU" b="1" dirty="0" smtClean="0"/>
              <a:t>Литература:</a:t>
            </a:r>
            <a:r>
              <a:rPr lang="ru-RU" dirty="0" smtClean="0"/>
              <a:t/>
            </a:r>
            <a:br>
              <a:rPr lang="ru-RU" dirty="0" smtClean="0"/>
            </a:br>
            <a:endParaRPr lang="ru-RU" dirty="0"/>
          </a:p>
        </p:txBody>
      </p:sp>
      <p:sp>
        <p:nvSpPr>
          <p:cNvPr id="3" name="Подзаголовок 2"/>
          <p:cNvSpPr>
            <a:spLocks noGrp="1"/>
          </p:cNvSpPr>
          <p:nvPr>
            <p:ph type="subTitle" idx="1"/>
          </p:nvPr>
        </p:nvSpPr>
        <p:spPr>
          <a:xfrm>
            <a:off x="1643042" y="1285860"/>
            <a:ext cx="6786610" cy="4929222"/>
          </a:xfrm>
        </p:spPr>
        <p:txBody>
          <a:bodyPr/>
          <a:lstStyle/>
          <a:p>
            <a:pPr algn="l"/>
            <a:r>
              <a:rPr lang="ru-RU" sz="2800" dirty="0" smtClean="0">
                <a:solidFill>
                  <a:schemeClr val="tx1"/>
                </a:solidFill>
              </a:rPr>
              <a:t>1.Проектная деятельность в детском саду, автор – составитель Т.В.Гулидова;</a:t>
            </a:r>
          </a:p>
          <a:p>
            <a:pPr algn="l"/>
            <a:r>
              <a:rPr lang="ru-RU" sz="2800" dirty="0" smtClean="0">
                <a:solidFill>
                  <a:schemeClr val="tx1"/>
                </a:solidFill>
              </a:rPr>
              <a:t>2.Сценарии занятий по экологическому воспитанию дошкольников,</a:t>
            </a:r>
          </a:p>
          <a:p>
            <a:pPr algn="l"/>
            <a:r>
              <a:rPr lang="ru-RU" sz="2800" dirty="0" smtClean="0">
                <a:solidFill>
                  <a:schemeClr val="tx1"/>
                </a:solidFill>
              </a:rPr>
              <a:t>авторы – Л.Г.Горькова, А.В. Кочергина, Л.А. Обухова; </a:t>
            </a:r>
          </a:p>
          <a:p>
            <a:pPr algn="l"/>
            <a:r>
              <a:rPr lang="ru-RU" sz="2800" dirty="0" smtClean="0">
                <a:solidFill>
                  <a:schemeClr val="tx1"/>
                </a:solidFill>
              </a:rPr>
              <a:t>3.Окружающий мир, автор – О.В.Епифанова;</a:t>
            </a:r>
          </a:p>
          <a:p>
            <a:pPr algn="l"/>
            <a:r>
              <a:rPr lang="ru-RU" sz="2800" dirty="0" smtClean="0">
                <a:solidFill>
                  <a:schemeClr val="tx1"/>
                </a:solidFill>
              </a:rPr>
              <a:t>4. Мир вокруг нас, автор – А.А.Плешаков,</a:t>
            </a:r>
          </a:p>
          <a:p>
            <a:pPr algn="l"/>
            <a:r>
              <a:rPr lang="ru-RU" sz="2800" dirty="0" smtClean="0">
                <a:solidFill>
                  <a:schemeClr val="tx1"/>
                </a:solidFill>
              </a:rPr>
              <a:t>5.ИКТ - ресурсы  </a:t>
            </a:r>
          </a:p>
          <a:p>
            <a:pPr algn="l"/>
            <a:endParaRPr lang="ru-RU"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715016"/>
            <a:ext cx="8472518" cy="928694"/>
          </a:xfrm>
        </p:spPr>
        <p:txBody>
          <a:bodyPr/>
          <a:lstStyle/>
          <a:p>
            <a:endParaRPr lang="ru-RU" b="1" dirty="0">
              <a:solidFill>
                <a:srgbClr val="FF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14480" y="500042"/>
            <a:ext cx="6572296" cy="5500726"/>
          </a:xfrm>
        </p:spPr>
        <p:txBody>
          <a:bodyPr>
            <a:normAutofit fontScale="90000"/>
          </a:bodyPr>
          <a:lstStyle/>
          <a:p>
            <a:pPr algn="l"/>
            <a:r>
              <a:rPr lang="ru-RU" sz="2000" b="1" i="1" dirty="0" smtClean="0">
                <a:latin typeface="Times New Roman" pitchFamily="18" charset="0"/>
                <a:cs typeface="Times New Roman" pitchFamily="18" charset="0"/>
              </a:rPr>
              <a:t/>
            </a:r>
            <a:br>
              <a:rPr lang="ru-RU" sz="2000" b="1" i="1" dirty="0" smtClean="0">
                <a:latin typeface="Times New Roman" pitchFamily="18" charset="0"/>
                <a:cs typeface="Times New Roman" pitchFamily="18" charset="0"/>
              </a:rPr>
            </a:br>
            <a:r>
              <a:rPr lang="ru-RU" sz="2000" b="1" i="1" dirty="0" smtClean="0">
                <a:latin typeface="Times New Roman" pitchFamily="18" charset="0"/>
                <a:cs typeface="Times New Roman" pitchFamily="18" charset="0"/>
              </a:rPr>
              <a:t>                                         </a:t>
            </a:r>
            <a:r>
              <a:rPr lang="ru-RU" sz="1800" b="1" i="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Актуальность темы:</a:t>
            </a:r>
            <a:r>
              <a:rPr lang="ru-RU" sz="1800" dirty="0">
                <a:latin typeface="Times New Roman" pitchFamily="18" charset="0"/>
                <a:cs typeface="Times New Roman" pitchFamily="18" charset="0"/>
              </a:rPr>
              <a:t/>
            </a:r>
            <a:br>
              <a:rPr lang="ru-RU" sz="1800" dirty="0">
                <a:latin typeface="Times New Roman" pitchFamily="18" charset="0"/>
                <a:cs typeface="Times New Roman" pitchFamily="18" charset="0"/>
              </a:rPr>
            </a:br>
            <a:r>
              <a:rPr lang="ru-RU" sz="1800" dirty="0" smtClean="0">
                <a:latin typeface="Times New Roman" pitchFamily="18" charset="0"/>
                <a:cs typeface="Times New Roman" pitchFamily="18" charset="0"/>
              </a:rPr>
              <a:t>     Воспитание </a:t>
            </a:r>
            <a:r>
              <a:rPr lang="ru-RU" sz="1800" dirty="0">
                <a:latin typeface="Times New Roman" pitchFamily="18" charset="0"/>
                <a:cs typeface="Times New Roman" pitchFamily="18" charset="0"/>
              </a:rPr>
              <a:t>экологически грамотного человека одна из актуальных проблем нашего времени. Если мы не научим детей любить и беречь природу, во что может превратиться наш поселок, наша страна, наша планета. Осознание ценности растений (в данном случае дерева берёзы) для людей, для братьев наших меньших, для других растений, поможет подрастающему поколению избежать экологических кризисов в будущем.</a:t>
            </a:r>
            <a:br>
              <a:rPr lang="ru-RU" sz="1800" dirty="0">
                <a:latin typeface="Times New Roman" pitchFamily="18" charset="0"/>
                <a:cs typeface="Times New Roman" pitchFamily="18" charset="0"/>
              </a:rPr>
            </a:br>
            <a:r>
              <a:rPr lang="ru-RU" sz="1800" dirty="0" smtClean="0">
                <a:latin typeface="Times New Roman" pitchFamily="18" charset="0"/>
                <a:cs typeface="Times New Roman" pitchFamily="18" charset="0"/>
              </a:rPr>
              <a:t>      Красавицей </a:t>
            </a:r>
            <a:r>
              <a:rPr lang="ru-RU" sz="1800" dirty="0">
                <a:latin typeface="Times New Roman" pitchFamily="18" charset="0"/>
                <a:cs typeface="Times New Roman" pitchFamily="18" charset="0"/>
              </a:rPr>
              <a:t>русских лесов называют березку, нет другого дерева в России, которому бы так повезло в фольклоре, музыке, живописи, стихах</a:t>
            </a:r>
            <a:r>
              <a:rPr lang="ru-RU" sz="1800" dirty="0" smtClean="0">
                <a:latin typeface="Times New Roman" pitchFamily="18" charset="0"/>
                <a:cs typeface="Times New Roman" pitchFamily="18" charset="0"/>
              </a:rPr>
              <a:t>. Поэтому </a:t>
            </a:r>
            <a:r>
              <a:rPr lang="ru-RU" sz="1800" dirty="0">
                <a:latin typeface="Times New Roman" pitchFamily="18" charset="0"/>
                <a:cs typeface="Times New Roman" pitchFamily="18" charset="0"/>
              </a:rPr>
              <a:t>и возникла мысль создать проект с детьми средней группы именно о березе. Березу можно увидеть повсюду и в том числе на участке нашего детского сада, что позволяет малышам, не выходя за территорию детского сада, наблюдать за деревом в разное время года</a:t>
            </a:r>
            <a:r>
              <a:rPr lang="ru-RU" sz="1800" dirty="0" smtClean="0">
                <a:latin typeface="Times New Roman" pitchFamily="18" charset="0"/>
                <a:cs typeface="Times New Roman" pitchFamily="18" charset="0"/>
              </a:rPr>
              <a:t>.</a:t>
            </a:r>
            <a:br>
              <a:rPr lang="ru-RU" sz="1800" dirty="0" smtClean="0">
                <a:latin typeface="Times New Roman" pitchFamily="18" charset="0"/>
                <a:cs typeface="Times New Roman" pitchFamily="18" charset="0"/>
              </a:rPr>
            </a:br>
            <a:r>
              <a:rPr lang="ru-RU" sz="1800" dirty="0">
                <a:latin typeface="Times New Roman" pitchFamily="18" charset="0"/>
                <a:cs typeface="Times New Roman" pitchFamily="18" charset="0"/>
              </a:rPr>
              <a:t/>
            </a:r>
            <a:br>
              <a:rPr lang="ru-RU" sz="1800" dirty="0">
                <a:latin typeface="Times New Roman" pitchFamily="18" charset="0"/>
                <a:cs typeface="Times New Roman" pitchFamily="18" charset="0"/>
              </a:rPr>
            </a:br>
            <a:r>
              <a:rPr lang="ru-RU" sz="1800" b="1" dirty="0" smtClean="0">
                <a:latin typeface="Times New Roman" pitchFamily="18" charset="0"/>
                <a:cs typeface="Times New Roman" pitchFamily="18" charset="0"/>
              </a:rPr>
              <a:t>                                                      Мы </a:t>
            </a:r>
            <a:r>
              <a:rPr lang="ru-RU" sz="1800" b="1" dirty="0">
                <a:latin typeface="Times New Roman" pitchFamily="18" charset="0"/>
                <a:cs typeface="Times New Roman" pitchFamily="18" charset="0"/>
              </a:rPr>
              <a:t>посадим деревья,</a:t>
            </a:r>
            <a:br>
              <a:rPr lang="ru-RU" sz="1800" b="1" dirty="0">
                <a:latin typeface="Times New Roman" pitchFamily="18" charset="0"/>
                <a:cs typeface="Times New Roman" pitchFamily="18" charset="0"/>
              </a:rPr>
            </a:br>
            <a:r>
              <a:rPr lang="ru-RU" sz="1800" b="1" dirty="0" smtClean="0">
                <a:latin typeface="Times New Roman" pitchFamily="18" charset="0"/>
                <a:cs typeface="Times New Roman" pitchFamily="18" charset="0"/>
              </a:rPr>
              <a:t>                                                Чтоб </a:t>
            </a:r>
            <a:r>
              <a:rPr lang="ru-RU" sz="1800" b="1" dirty="0">
                <a:latin typeface="Times New Roman" pitchFamily="18" charset="0"/>
                <a:cs typeface="Times New Roman" pitchFamily="18" charset="0"/>
              </a:rPr>
              <a:t>птицы за окнами пели,</a:t>
            </a:r>
            <a:br>
              <a:rPr lang="ru-RU" sz="1800" b="1" dirty="0">
                <a:latin typeface="Times New Roman" pitchFamily="18" charset="0"/>
                <a:cs typeface="Times New Roman" pitchFamily="18" charset="0"/>
              </a:rPr>
            </a:br>
            <a:r>
              <a:rPr lang="ru-RU" sz="1800" b="1" dirty="0" smtClean="0">
                <a:latin typeface="Times New Roman" pitchFamily="18" charset="0"/>
                <a:cs typeface="Times New Roman" pitchFamily="18" charset="0"/>
              </a:rPr>
              <a:t>                                            Чтоб </a:t>
            </a:r>
            <a:r>
              <a:rPr lang="ru-RU" sz="1800" b="1" dirty="0">
                <a:latin typeface="Times New Roman" pitchFamily="18" charset="0"/>
                <a:cs typeface="Times New Roman" pitchFamily="18" charset="0"/>
              </a:rPr>
              <a:t>спокойно дышалось планете,</a:t>
            </a:r>
            <a:br>
              <a:rPr lang="ru-RU" sz="1800" b="1" dirty="0">
                <a:latin typeface="Times New Roman" pitchFamily="18" charset="0"/>
                <a:cs typeface="Times New Roman" pitchFamily="18" charset="0"/>
              </a:rPr>
            </a:br>
            <a:r>
              <a:rPr lang="ru-RU" sz="1800" b="1" dirty="0" smtClean="0">
                <a:latin typeface="Times New Roman" pitchFamily="18" charset="0"/>
                <a:cs typeface="Times New Roman" pitchFamily="18" charset="0"/>
              </a:rPr>
              <a:t>                                                Чтоб </a:t>
            </a:r>
            <a:r>
              <a:rPr lang="ru-RU" sz="1800" b="1" dirty="0">
                <a:latin typeface="Times New Roman" pitchFamily="18" charset="0"/>
                <a:cs typeface="Times New Roman" pitchFamily="18" charset="0"/>
              </a:rPr>
              <a:t>солнцу радовались дети...</a:t>
            </a:r>
            <a:r>
              <a:rPr lang="ru-RU" sz="1800" b="1" dirty="0"/>
              <a:t/>
            </a:r>
            <a:br>
              <a:rPr lang="ru-RU" sz="1800" b="1" dirty="0"/>
            </a:br>
            <a:r>
              <a:rPr lang="ru-RU" sz="1800" b="1" dirty="0"/>
              <a:t> </a:t>
            </a:r>
            <a:r>
              <a:rPr lang="ru-RU" sz="1800" dirty="0"/>
              <a:t/>
            </a:r>
            <a:br>
              <a:rPr lang="ru-RU" sz="1800" dirty="0"/>
            </a:br>
            <a:r>
              <a:rPr lang="ru-RU" sz="1800" dirty="0" smtClean="0"/>
              <a:t>           </a:t>
            </a:r>
            <a:endParaRPr lang="ru-RU" sz="1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1604" y="274638"/>
            <a:ext cx="6858048" cy="6011882"/>
          </a:xfrm>
        </p:spPr>
        <p:txBody>
          <a:bodyPr>
            <a:normAutofit fontScale="90000"/>
          </a:bodyPr>
          <a:lstStyle/>
          <a:p>
            <a:pPr algn="l"/>
            <a:r>
              <a:rPr lang="ru-RU" sz="2200" dirty="0">
                <a:latin typeface="Times New Roman" pitchFamily="18" charset="0"/>
                <a:cs typeface="Times New Roman" pitchFamily="18" charset="0"/>
              </a:rPr>
              <a:t> </a:t>
            </a:r>
            <a:br>
              <a:rPr lang="ru-RU" sz="2200" dirty="0">
                <a:latin typeface="Times New Roman" pitchFamily="18" charset="0"/>
                <a:cs typeface="Times New Roman" pitchFamily="18" charset="0"/>
              </a:rPr>
            </a:br>
            <a:r>
              <a:rPr lang="ru-RU" sz="2700" b="1" dirty="0">
                <a:latin typeface="Times New Roman" pitchFamily="18" charset="0"/>
                <a:cs typeface="Times New Roman" pitchFamily="18" charset="0"/>
              </a:rPr>
              <a:t>Цель проекта</a:t>
            </a:r>
            <a:r>
              <a:rPr lang="ru-RU" sz="2700" dirty="0">
                <a:latin typeface="Times New Roman" pitchFamily="18" charset="0"/>
                <a:cs typeface="Times New Roman" pitchFamily="18" charset="0"/>
              </a:rPr>
              <a:t>: </a:t>
            </a:r>
            <a:r>
              <a:rPr lang="ru-RU" sz="2700" dirty="0" smtClean="0">
                <a:latin typeface="Times New Roman" pitchFamily="18" charset="0"/>
                <a:cs typeface="Times New Roman" pitchFamily="18" charset="0"/>
              </a:rPr>
              <a:t>расширение знаний детей о березе, как дереве и как символа России, средствами разных видов искусства.</a:t>
            </a:r>
            <a:r>
              <a:rPr lang="ru-RU" sz="2700" dirty="0" smtClean="0"/>
              <a:t/>
            </a:r>
            <a:br>
              <a:rPr lang="ru-RU" sz="2700" dirty="0" smtClean="0"/>
            </a:br>
            <a:r>
              <a:rPr lang="ru-RU" sz="2700" dirty="0">
                <a:latin typeface="Times New Roman" pitchFamily="18" charset="0"/>
                <a:cs typeface="Times New Roman" pitchFamily="18" charset="0"/>
              </a:rPr>
              <a:t/>
            </a:r>
            <a:br>
              <a:rPr lang="ru-RU" sz="2700" dirty="0">
                <a:latin typeface="Times New Roman" pitchFamily="18" charset="0"/>
                <a:cs typeface="Times New Roman" pitchFamily="18" charset="0"/>
              </a:rPr>
            </a:br>
            <a:r>
              <a:rPr lang="ru-RU" sz="2700" b="1" dirty="0">
                <a:latin typeface="Times New Roman" pitchFamily="18" charset="0"/>
                <a:cs typeface="Times New Roman" pitchFamily="18" charset="0"/>
              </a:rPr>
              <a:t> </a:t>
            </a:r>
            <a:r>
              <a:rPr lang="ru-RU" sz="2700" b="1" dirty="0" smtClean="0">
                <a:latin typeface="Times New Roman" pitchFamily="18" charset="0"/>
                <a:cs typeface="Times New Roman" pitchFamily="18" charset="0"/>
              </a:rPr>
              <a:t>Задачи проекта:</a:t>
            </a:r>
            <a:r>
              <a:rPr lang="ru-RU" sz="2400" dirty="0">
                <a:latin typeface="Times New Roman" pitchFamily="18" charset="0"/>
                <a:cs typeface="Times New Roman" pitchFamily="18" charset="0"/>
              </a:rPr>
              <a:t/>
            </a:r>
            <a:br>
              <a:rPr lang="ru-RU" sz="2400" dirty="0">
                <a:latin typeface="Times New Roman" pitchFamily="18" charset="0"/>
                <a:cs typeface="Times New Roman" pitchFamily="18" charset="0"/>
              </a:rPr>
            </a:br>
            <a:r>
              <a:rPr lang="ru-RU" sz="2400" dirty="0">
                <a:latin typeface="Times New Roman" pitchFamily="18" charset="0"/>
                <a:cs typeface="Times New Roman" pitchFamily="18" charset="0"/>
              </a:rPr>
              <a:t>- Сформировать у детей представления о дереве - берёзе, как экологическом объекте родного края, о её значении в жизни человека (оздоровительном, эстетическом, хозяйственном) посредством проведения познавательно-творческой </a:t>
            </a:r>
            <a:r>
              <a:rPr lang="ru-RU" sz="2400" dirty="0" smtClean="0">
                <a:latin typeface="Times New Roman" pitchFamily="18" charset="0"/>
                <a:cs typeface="Times New Roman" pitchFamily="18" charset="0"/>
              </a:rPr>
              <a:t>деятельности;</a:t>
            </a:r>
            <a:r>
              <a:rPr lang="ru-RU" sz="2400" dirty="0">
                <a:latin typeface="Times New Roman" pitchFamily="18" charset="0"/>
                <a:cs typeface="Times New Roman" pitchFamily="18" charset="0"/>
              </a:rPr>
              <a:t/>
            </a:r>
            <a:br>
              <a:rPr lang="ru-RU" sz="2400" dirty="0">
                <a:latin typeface="Times New Roman" pitchFamily="18" charset="0"/>
                <a:cs typeface="Times New Roman" pitchFamily="18" charset="0"/>
              </a:rPr>
            </a:br>
            <a:r>
              <a:rPr lang="ru-RU" sz="2400" dirty="0">
                <a:latin typeface="Times New Roman" pitchFamily="18" charset="0"/>
                <a:cs typeface="Times New Roman" pitchFamily="18" charset="0"/>
              </a:rPr>
              <a:t>- Обучение детей трудовым умениям и </a:t>
            </a:r>
            <a:r>
              <a:rPr lang="ru-RU" sz="2400" dirty="0" smtClean="0">
                <a:latin typeface="Times New Roman" pitchFamily="18" charset="0"/>
                <a:cs typeface="Times New Roman" pitchFamily="18" charset="0"/>
              </a:rPr>
              <a:t>навыкам;</a:t>
            </a:r>
            <a:r>
              <a:rPr lang="ru-RU" sz="2400" dirty="0">
                <a:latin typeface="Times New Roman" pitchFamily="18" charset="0"/>
                <a:cs typeface="Times New Roman" pitchFamily="18" charset="0"/>
              </a:rPr>
              <a:t/>
            </a:r>
            <a:br>
              <a:rPr lang="ru-RU" sz="2400" dirty="0">
                <a:latin typeface="Times New Roman" pitchFamily="18" charset="0"/>
                <a:cs typeface="Times New Roman" pitchFamily="18" charset="0"/>
              </a:rPr>
            </a:br>
            <a:r>
              <a:rPr lang="ru-RU" sz="2400" dirty="0">
                <a:latin typeface="Times New Roman" pitchFamily="18" charset="0"/>
                <a:cs typeface="Times New Roman" pitchFamily="18" charset="0"/>
              </a:rPr>
              <a:t>- Развивать у детей познавательный интерес, желание наблюдать, получать новые </a:t>
            </a:r>
            <a:r>
              <a:rPr lang="ru-RU" sz="2400" dirty="0" smtClean="0">
                <a:latin typeface="Times New Roman" pitchFamily="18" charset="0"/>
                <a:cs typeface="Times New Roman" pitchFamily="18" charset="0"/>
              </a:rPr>
              <a:t>знания;</a:t>
            </a:r>
            <a:r>
              <a:rPr lang="ru-RU" sz="2400" dirty="0">
                <a:latin typeface="Times New Roman" pitchFamily="18" charset="0"/>
                <a:cs typeface="Times New Roman" pitchFamily="18" charset="0"/>
              </a:rPr>
              <a:t/>
            </a:r>
            <a:br>
              <a:rPr lang="ru-RU" sz="2400" dirty="0">
                <a:latin typeface="Times New Roman" pitchFamily="18" charset="0"/>
                <a:cs typeface="Times New Roman" pitchFamily="18" charset="0"/>
              </a:rPr>
            </a:br>
            <a:r>
              <a:rPr lang="ru-RU" sz="2400" dirty="0">
                <a:latin typeface="Times New Roman" pitchFamily="18" charset="0"/>
                <a:cs typeface="Times New Roman" pitchFamily="18" charset="0"/>
              </a:rPr>
              <a:t>- Заложить основы экологической грамотности у детей через воспитание любви к природе и бережного отношения к ней.</a:t>
            </a:r>
            <a:br>
              <a:rPr lang="ru-RU" sz="2400" dirty="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1604" y="274638"/>
            <a:ext cx="6786610" cy="6011882"/>
          </a:xfrm>
        </p:spPr>
        <p:txBody>
          <a:bodyPr>
            <a:normAutofit fontScale="90000"/>
          </a:bodyPr>
          <a:lstStyle/>
          <a:p>
            <a:pPr algn="l"/>
            <a:r>
              <a:rPr lang="ru-RU" sz="1800" b="1" i="1" dirty="0" smtClean="0">
                <a:latin typeface="Times New Roman" pitchFamily="18" charset="0"/>
                <a:cs typeface="Times New Roman" pitchFamily="18" charset="0"/>
              </a:rPr>
              <a:t>                                         </a:t>
            </a:r>
            <a:br>
              <a:rPr lang="ru-RU" sz="1800" b="1" i="1" dirty="0" smtClean="0">
                <a:latin typeface="Times New Roman" pitchFamily="18" charset="0"/>
                <a:cs typeface="Times New Roman" pitchFamily="18" charset="0"/>
              </a:rPr>
            </a:br>
            <a:r>
              <a:rPr lang="ru-RU" sz="1800" b="1" i="1" dirty="0">
                <a:latin typeface="Times New Roman" pitchFamily="18" charset="0"/>
                <a:cs typeface="Times New Roman" pitchFamily="18" charset="0"/>
              </a:rPr>
              <a:t/>
            </a:r>
            <a:br>
              <a:rPr lang="ru-RU" sz="1800" b="1" i="1" dirty="0">
                <a:latin typeface="Times New Roman" pitchFamily="18" charset="0"/>
                <a:cs typeface="Times New Roman" pitchFamily="18" charset="0"/>
              </a:rPr>
            </a:br>
            <a:r>
              <a:rPr lang="ru-RU" sz="1800" b="1" i="1" dirty="0" smtClean="0">
                <a:latin typeface="Times New Roman" pitchFamily="18" charset="0"/>
                <a:cs typeface="Times New Roman" pitchFamily="18" charset="0"/>
              </a:rPr>
              <a:t/>
            </a:r>
            <a:br>
              <a:rPr lang="ru-RU" sz="1800" b="1" i="1" dirty="0" smtClean="0">
                <a:latin typeface="Times New Roman" pitchFamily="18" charset="0"/>
                <a:cs typeface="Times New Roman" pitchFamily="18" charset="0"/>
              </a:rPr>
            </a:br>
            <a:r>
              <a:rPr lang="ru-RU" sz="1800" b="1" i="1" dirty="0">
                <a:latin typeface="Times New Roman" pitchFamily="18" charset="0"/>
                <a:cs typeface="Times New Roman" pitchFamily="18" charset="0"/>
              </a:rPr>
              <a:t/>
            </a:r>
            <a:br>
              <a:rPr lang="ru-RU" sz="1800" b="1" i="1" dirty="0">
                <a:latin typeface="Times New Roman" pitchFamily="18" charset="0"/>
                <a:cs typeface="Times New Roman" pitchFamily="18" charset="0"/>
              </a:rPr>
            </a:br>
            <a:r>
              <a:rPr lang="ru-RU" sz="1800" b="1" i="1" dirty="0" smtClean="0">
                <a:latin typeface="Times New Roman" pitchFamily="18" charset="0"/>
                <a:cs typeface="Times New Roman" pitchFamily="18" charset="0"/>
              </a:rPr>
              <a:t/>
            </a:r>
            <a:br>
              <a:rPr lang="ru-RU" sz="1800" b="1" i="1" dirty="0" smtClean="0">
                <a:latin typeface="Times New Roman" pitchFamily="18" charset="0"/>
                <a:cs typeface="Times New Roman" pitchFamily="18" charset="0"/>
              </a:rPr>
            </a:br>
            <a:r>
              <a:rPr lang="ru-RU" sz="1800" b="1" i="1" dirty="0">
                <a:latin typeface="Times New Roman" pitchFamily="18" charset="0"/>
                <a:cs typeface="Times New Roman" pitchFamily="18" charset="0"/>
              </a:rPr>
              <a:t/>
            </a:r>
            <a:br>
              <a:rPr lang="ru-RU" sz="1800" b="1" i="1" dirty="0">
                <a:latin typeface="Times New Roman" pitchFamily="18" charset="0"/>
                <a:cs typeface="Times New Roman" pitchFamily="18" charset="0"/>
              </a:rPr>
            </a:br>
            <a:r>
              <a:rPr lang="ru-RU" sz="1800" b="1" i="1" dirty="0" smtClean="0">
                <a:latin typeface="Times New Roman" pitchFamily="18" charset="0"/>
                <a:cs typeface="Times New Roman" pitchFamily="18" charset="0"/>
              </a:rPr>
              <a:t/>
            </a:r>
            <a:br>
              <a:rPr lang="ru-RU" sz="1800" b="1" i="1" dirty="0" smtClean="0">
                <a:latin typeface="Times New Roman" pitchFamily="18" charset="0"/>
                <a:cs typeface="Times New Roman" pitchFamily="18" charset="0"/>
              </a:rPr>
            </a:br>
            <a:r>
              <a:rPr lang="ru-RU" sz="2200" b="1" dirty="0" smtClean="0">
                <a:latin typeface="Times New Roman" pitchFamily="18" charset="0"/>
                <a:cs typeface="Times New Roman" pitchFamily="18" charset="0"/>
              </a:rPr>
              <a:t>                                                      </a:t>
            </a:r>
            <a:br>
              <a:rPr lang="ru-RU" sz="2200" b="1" dirty="0" smtClean="0">
                <a:latin typeface="Times New Roman" pitchFamily="18" charset="0"/>
                <a:cs typeface="Times New Roman" pitchFamily="18" charset="0"/>
              </a:rPr>
            </a:br>
            <a:r>
              <a:rPr lang="ru-RU" sz="2000" b="1" dirty="0">
                <a:latin typeface="Times New Roman" pitchFamily="18" charset="0"/>
                <a:cs typeface="Times New Roman" pitchFamily="18" charset="0"/>
              </a:rPr>
              <a:t> </a:t>
            </a:r>
            <a:r>
              <a:rPr lang="ru-RU" sz="2000" b="1" dirty="0" smtClean="0">
                <a:latin typeface="Times New Roman" pitchFamily="18" charset="0"/>
                <a:cs typeface="Times New Roman" pitchFamily="18" charset="0"/>
              </a:rPr>
              <a:t>                                                  Гипотеза</a:t>
            </a: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Проект «Люблю березу русскую», позволит детям не только больше узнать о березе, как о растении, но и понять почему это дерево является символом России, научит детей охранять и беречь природу.</a:t>
            </a:r>
            <a:r>
              <a:rPr lang="ru-RU" sz="2000" dirty="0" smtClean="0"/>
              <a:t/>
            </a:r>
            <a:br>
              <a:rPr lang="ru-RU" sz="2000" dirty="0" smtClean="0"/>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Ожидаемый результат</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 Предполагается получить результаты в области экологического</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воспитания детей:</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  воспитание эмоционального, </a:t>
            </a:r>
            <a:r>
              <a:rPr lang="ru-RU" sz="2000" dirty="0" smtClean="0">
                <a:latin typeface="Times New Roman" pitchFamily="18" charset="0"/>
                <a:cs typeface="Times New Roman" pitchFamily="18" charset="0"/>
              </a:rPr>
              <a:t>бережного отношения </a:t>
            </a:r>
            <a:r>
              <a:rPr lang="ru-RU" sz="2000" dirty="0">
                <a:latin typeface="Times New Roman" pitchFamily="18" charset="0"/>
                <a:cs typeface="Times New Roman" pitchFamily="18" charset="0"/>
              </a:rPr>
              <a:t>к березе как к живому объекту мира природы;</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 умение видеть красоту окружающего мира;</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 привитие навыков трудовой деятельности и экологически грамотного поведения в природе и в быту.</a:t>
            </a:r>
            <a:br>
              <a:rPr lang="ru-RU" sz="2000" dirty="0">
                <a:latin typeface="Times New Roman" pitchFamily="18" charset="0"/>
                <a:cs typeface="Times New Roman" pitchFamily="18" charset="0"/>
              </a:rPr>
            </a:br>
            <a:r>
              <a:rPr lang="ru-RU" dirty="0"/>
              <a:t/>
            </a:r>
            <a:br>
              <a:rPr lang="ru-RU" dirty="0"/>
            </a:br>
            <a:r>
              <a:rPr lang="ru-RU" dirty="0"/>
              <a:t/>
            </a:r>
            <a:br>
              <a:rPr lang="ru-RU" dirty="0"/>
            </a:br>
            <a:r>
              <a:rPr lang="ru-RU" dirty="0"/>
              <a:t> </a:t>
            </a:r>
            <a:br>
              <a:rPr lang="ru-RU" dirty="0"/>
            </a:br>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428868"/>
            <a:ext cx="8229600" cy="2357454"/>
          </a:xfrm>
        </p:spPr>
        <p:txBody>
          <a:bodyPr>
            <a:normAutofit fontScale="90000"/>
          </a:bodyPr>
          <a:lstStyle/>
          <a:p>
            <a:r>
              <a:rPr lang="ru-RU" b="1" i="1" u="sng" dirty="0"/>
              <a:t>Этапы проекта:</a:t>
            </a:r>
            <a:r>
              <a:rPr lang="ru-RU" dirty="0"/>
              <a:t/>
            </a:r>
            <a:br>
              <a:rPr lang="ru-RU" dirty="0"/>
            </a:br>
            <a:r>
              <a:rPr lang="ru-RU" dirty="0"/>
              <a:t>1 этап- Подготовительный</a:t>
            </a:r>
            <a:br>
              <a:rPr lang="ru-RU" dirty="0"/>
            </a:br>
            <a:r>
              <a:rPr lang="ru-RU" dirty="0"/>
              <a:t>2 этап – Основной</a:t>
            </a:r>
            <a:br>
              <a:rPr lang="ru-RU" dirty="0"/>
            </a:br>
            <a:r>
              <a:rPr lang="ru-RU" dirty="0"/>
              <a:t>3 этап – Заключительный </a:t>
            </a:r>
            <a:br>
              <a:rPr lang="ru-RU" dirty="0"/>
            </a:br>
            <a:endParaRPr lang="ru-RU"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642919"/>
            <a:ext cx="7772400" cy="1428759"/>
          </a:xfrm>
        </p:spPr>
        <p:txBody>
          <a:bodyPr>
            <a:normAutofit/>
          </a:bodyPr>
          <a:lstStyle/>
          <a:p>
            <a:r>
              <a:rPr lang="ru-RU" sz="3600" i="1" dirty="0" smtClean="0">
                <a:latin typeface="Times New Roman" pitchFamily="18" charset="0"/>
                <a:cs typeface="Times New Roman" pitchFamily="18" charset="0"/>
              </a:rPr>
              <a:t>1</a:t>
            </a:r>
            <a:r>
              <a:rPr lang="ru-RU" sz="3600" b="1" i="1" dirty="0" smtClean="0">
                <a:latin typeface="Times New Roman" pitchFamily="18" charset="0"/>
                <a:cs typeface="Times New Roman" pitchFamily="18" charset="0"/>
              </a:rPr>
              <a:t>. Подготовительный этап:</a:t>
            </a:r>
            <a:r>
              <a:rPr lang="ru-RU" sz="3600" i="1" dirty="0" smtClean="0">
                <a:latin typeface="Times New Roman" pitchFamily="18" charset="0"/>
                <a:cs typeface="Times New Roman" pitchFamily="18" charset="0"/>
              </a:rPr>
              <a:t> </a:t>
            </a:r>
            <a:r>
              <a:rPr lang="ru-RU" sz="3600" dirty="0" smtClean="0">
                <a:latin typeface="Times New Roman" pitchFamily="18" charset="0"/>
                <a:cs typeface="Times New Roman" pitchFamily="18" charset="0"/>
              </a:rPr>
              <a:t/>
            </a:r>
            <a:br>
              <a:rPr lang="ru-RU" sz="3600" dirty="0" smtClean="0">
                <a:latin typeface="Times New Roman" pitchFamily="18" charset="0"/>
                <a:cs typeface="Times New Roman" pitchFamily="18" charset="0"/>
              </a:rPr>
            </a:br>
            <a:endParaRPr lang="ru-RU" sz="3600"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1571604" y="1928802"/>
            <a:ext cx="6572296" cy="3786214"/>
          </a:xfrm>
        </p:spPr>
        <p:txBody>
          <a:bodyPr>
            <a:normAutofit fontScale="25000" lnSpcReduction="20000"/>
          </a:bodyPr>
          <a:lstStyle/>
          <a:p>
            <a:pPr algn="l"/>
            <a:r>
              <a:rPr lang="ru-RU" sz="8600" dirty="0" smtClean="0">
                <a:solidFill>
                  <a:schemeClr val="tx1"/>
                </a:solidFill>
                <a:latin typeface="Times New Roman" pitchFamily="18" charset="0"/>
                <a:cs typeface="Times New Roman" pitchFamily="18" charset="0"/>
              </a:rPr>
              <a:t>  </a:t>
            </a:r>
          </a:p>
          <a:p>
            <a:r>
              <a:rPr lang="ru-RU" sz="9600" dirty="0" smtClean="0">
                <a:solidFill>
                  <a:schemeClr val="tx1"/>
                </a:solidFill>
                <a:latin typeface="Times New Roman" pitchFamily="18" charset="0"/>
                <a:cs typeface="Times New Roman" pitchFamily="18" charset="0"/>
              </a:rPr>
              <a:t>- Определение темы, целей, задач, содержание          проекта, прогнозирование результата;</a:t>
            </a:r>
          </a:p>
          <a:p>
            <a:r>
              <a:rPr lang="ru-RU" sz="9600" dirty="0" smtClean="0">
                <a:solidFill>
                  <a:schemeClr val="tx1"/>
                </a:solidFill>
                <a:latin typeface="Times New Roman" pitchFamily="18" charset="0"/>
                <a:cs typeface="Times New Roman" pitchFamily="18" charset="0"/>
              </a:rPr>
              <a:t>  - Поиск различных средств достижения цели;</a:t>
            </a:r>
          </a:p>
          <a:p>
            <a:r>
              <a:rPr lang="ru-RU" sz="9600" dirty="0" smtClean="0">
                <a:solidFill>
                  <a:schemeClr val="tx1"/>
                </a:solidFill>
                <a:latin typeface="Times New Roman" pitchFamily="18" charset="0"/>
                <a:cs typeface="Times New Roman" pitchFamily="18" charset="0"/>
              </a:rPr>
              <a:t>  - Подготовка дидактического материала;</a:t>
            </a:r>
          </a:p>
          <a:p>
            <a:r>
              <a:rPr lang="ru-RU" sz="9600" dirty="0" smtClean="0">
                <a:solidFill>
                  <a:schemeClr val="tx1"/>
                </a:solidFill>
                <a:latin typeface="Times New Roman" pitchFamily="18" charset="0"/>
                <a:cs typeface="Times New Roman" pitchFamily="18" charset="0"/>
              </a:rPr>
              <a:t>  - Подбор художественной литературы.</a:t>
            </a:r>
          </a:p>
          <a:p>
            <a:r>
              <a:rPr lang="ru-RU" sz="9600" b="1" dirty="0" smtClean="0">
                <a:solidFill>
                  <a:schemeClr val="tx1"/>
                </a:solidFill>
                <a:latin typeface="Times New Roman" pitchFamily="18" charset="0"/>
                <a:cs typeface="Times New Roman" pitchFamily="18" charset="0"/>
              </a:rPr>
              <a:t> </a:t>
            </a:r>
            <a:endParaRPr lang="ru-RU" sz="9600" dirty="0" smtClean="0">
              <a:solidFill>
                <a:schemeClr val="tx1"/>
              </a:solidFill>
              <a:latin typeface="Times New Roman" pitchFamily="18" charset="0"/>
              <a:cs typeface="Times New Roman" pitchFamily="18" charset="0"/>
            </a:endParaRPr>
          </a:p>
          <a:p>
            <a:r>
              <a:rPr lang="ru-RU" sz="8600" b="1" i="1" dirty="0" smtClean="0"/>
              <a:t> </a:t>
            </a:r>
            <a:endParaRPr lang="ru-RU" sz="8600" dirty="0" smtClean="0"/>
          </a:p>
          <a:p>
            <a:r>
              <a:rPr lang="ru-RU" b="1" i="1" dirty="0" smtClean="0"/>
              <a:t> </a:t>
            </a:r>
            <a:endParaRPr lang="ru-RU" dirty="0" smtClean="0"/>
          </a:p>
          <a:p>
            <a:r>
              <a:rPr lang="ru-RU" b="1" i="1" dirty="0" smtClean="0"/>
              <a:t> </a:t>
            </a:r>
            <a:endParaRPr lang="ru-RU" dirty="0" smtClean="0"/>
          </a:p>
          <a:p>
            <a:r>
              <a:rPr lang="ru-RU" b="1" i="1" dirty="0" smtClean="0"/>
              <a:t> </a:t>
            </a:r>
            <a:endParaRPr lang="ru-RU" dirty="0" smtClean="0"/>
          </a:p>
          <a:p>
            <a:endParaRPr lang="ru-RU"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0100" y="1000108"/>
            <a:ext cx="3071834" cy="1571636"/>
          </a:xfrm>
        </p:spPr>
        <p:txBody>
          <a:bodyPr>
            <a:normAutofit/>
          </a:bodyPr>
          <a:lstStyle/>
          <a:p>
            <a:r>
              <a:rPr lang="ru-RU" sz="2400" dirty="0" smtClean="0">
                <a:latin typeface="Times New Roman" pitchFamily="18" charset="0"/>
                <a:cs typeface="Times New Roman" pitchFamily="18" charset="0"/>
              </a:rPr>
              <a:t>  2. Основной этап:</a:t>
            </a:r>
            <a:endParaRPr lang="ru-RU" sz="2400" b="1" dirty="0">
              <a:latin typeface="Times New Roman" pitchFamily="18" charset="0"/>
              <a:cs typeface="Times New Roman" pitchFamily="18" charset="0"/>
            </a:endParaRPr>
          </a:p>
        </p:txBody>
      </p:sp>
      <p:pic>
        <p:nvPicPr>
          <p:cNvPr id="4" name="Содержимое 3" descr="20201102_115638.jpg"/>
          <p:cNvPicPr>
            <a:picLocks noGrp="1" noChangeAspect="1"/>
          </p:cNvPicPr>
          <p:nvPr>
            <p:ph idx="1"/>
          </p:nvPr>
        </p:nvPicPr>
        <p:blipFill>
          <a:blip r:embed="rId2" cstate="print"/>
          <a:stretch>
            <a:fillRect/>
          </a:stretch>
        </p:blipFill>
        <p:spPr>
          <a:xfrm>
            <a:off x="4143372" y="1714488"/>
            <a:ext cx="4540246" cy="3405185"/>
          </a:xfrm>
        </p:spPr>
      </p:pic>
      <p:sp>
        <p:nvSpPr>
          <p:cNvPr id="6" name="Текст 5"/>
          <p:cNvSpPr>
            <a:spLocks noGrp="1"/>
          </p:cNvSpPr>
          <p:nvPr>
            <p:ph type="body" sz="half" idx="2"/>
          </p:nvPr>
        </p:nvSpPr>
        <p:spPr>
          <a:xfrm>
            <a:off x="1285852" y="2571744"/>
            <a:ext cx="2786082" cy="2571768"/>
          </a:xfrm>
        </p:spPr>
        <p:txBody>
          <a:bodyPr>
            <a:normAutofit/>
          </a:bodyPr>
          <a:lstStyle/>
          <a:p>
            <a:r>
              <a:rPr lang="ru-RU" sz="1800" b="1" dirty="0" smtClean="0"/>
              <a:t>   1.Познавательное развитие</a:t>
            </a:r>
          </a:p>
          <a:p>
            <a:r>
              <a:rPr lang="ru-RU" sz="1800" b="1" dirty="0" smtClean="0"/>
              <a:t>          Наблюдение:</a:t>
            </a:r>
          </a:p>
          <a:p>
            <a:r>
              <a:rPr lang="ru-RU" sz="1800" dirty="0" smtClean="0"/>
              <a:t>Экскурсия к ближайшей берёзке на территории ДОУ </a:t>
            </a:r>
            <a:endParaRPr lang="ru-RU" sz="1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742</TotalTime>
  <Words>573</Words>
  <Application>Microsoft Office PowerPoint</Application>
  <PresentationFormat>Экран (4:3)</PresentationFormat>
  <Paragraphs>116</Paragraphs>
  <Slides>33</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33</vt:i4>
      </vt:variant>
    </vt:vector>
  </HeadingPairs>
  <TitlesOfParts>
    <vt:vector size="37" baseType="lpstr">
      <vt:lpstr>Arial</vt:lpstr>
      <vt:lpstr>Calibri</vt:lpstr>
      <vt:lpstr>Times New Roman</vt:lpstr>
      <vt:lpstr>Тема Office</vt:lpstr>
      <vt:lpstr>«Люблю березку русскую»</vt:lpstr>
      <vt:lpstr>Участники проекта Воспитатели: Мысник А.Ю. Горина Ю. В. Воспитанники средней группы «Радуга». Музыкальный руководитель: Логвиненко Т.Н.  Родители  группы «Радуга»,   Тип проекта: познавательно - творческий Продолжительность проекта: среднесрочный (октябрь 2020г-ноябрь 2020г)  </vt:lpstr>
      <vt:lpstr> Проблема :     Деревья окружают нас постоянно. Однако дети, как правило, почти не обращают на них внимания. Кроме того, дети часто воспринимают растения, в том числе и деревья, как неживые объекты. Поскольку у них нет способов передвижения, аналогичным тем, которые есть у животных. Поэтому возникла проблема: как сформировать у дошкольников знания о деревьях, как о живом объекте (на примере самого красивого дерева   России - березе)   </vt:lpstr>
      <vt:lpstr>                                           Актуальность темы:      Воспитание экологически грамотного человека одна из актуальных проблем нашего времени. Если мы не научим детей любить и беречь природу, во что может превратиться наш поселок, наша страна, наша планета. Осознание ценности растений (в данном случае дерева берёзы) для людей, для братьев наших меньших, для других растений, поможет подрастающему поколению избежать экологических кризисов в будущем.       Красавицей русских лесов называют березку, нет другого дерева в России, которому бы так повезло в фольклоре, музыке, живописи, стихах. Поэтому и возникла мысль создать проект с детьми средней группы именно о березе. Березу можно увидеть повсюду и в том числе на участке нашего детского сада, что позволяет малышам, не выходя за территорию детского сада, наблюдать за деревом в разное время года.                                                        Мы посадим деревья,                                                 Чтоб птицы за окнами пели,                                             Чтоб спокойно дышалось планете,                                                 Чтоб солнцу радовались дети...              </vt:lpstr>
      <vt:lpstr>  Цель проекта: расширение знаний детей о березе, как дереве и как символа России, средствами разных видов искусства.   Задачи проекта: - Сформировать у детей представления о дереве - берёзе, как экологическом объекте родного края, о её значении в жизни человека (оздоровительном, эстетическом, хозяйственном) посредством проведения познавательно-творческой деятельности; - Обучение детей трудовым умениям и навыкам; - Развивать у детей познавательный интерес, желание наблюдать, получать новые знания; - Заложить основы экологической грамотности у детей через воспитание любви к природе и бережного отношения к ней. </vt:lpstr>
      <vt:lpstr>                                                                                                                                                          Гипотеза     Проект «Люблю березу русскую», позволит детям не только больше узнать о березе, как о растении, но и понять почему это дерево является символом России, научит детей охранять и беречь природу.                                            Ожидаемый результат  Предполагается получить результаты в области экологического воспитания детей: -  воспитание эмоционального, бережного отношения к березе как к живому объекту мира природы; - умение видеть красоту окружающего мира; - привитие навыков трудовой деятельности и экологически грамотного поведения в природе и в быту.     </vt:lpstr>
      <vt:lpstr>Этапы проекта: 1 этап- Подготовительный 2 этап – Основной 3 этап – Заключительный  </vt:lpstr>
      <vt:lpstr>1. Подготовительный этап:  </vt:lpstr>
      <vt:lpstr>  2. Основной этап:</vt:lpstr>
      <vt:lpstr>  Экспериментирование:  </vt:lpstr>
      <vt:lpstr> Беседы: </vt:lpstr>
      <vt:lpstr> Рассматривание демонстрационного материала : « Изделия из бересты»                                                                        </vt:lpstr>
      <vt:lpstr>2. Художественно-эстетическое развитие</vt:lpstr>
      <vt:lpstr>  2.Аппликация  «Березовая роща осенью» (обрывная технология)                             </vt:lpstr>
      <vt:lpstr> 3. Коллективная аппликация из осенних листьев «Во поле берёзка стояла»                                                            </vt:lpstr>
      <vt:lpstr>4. Музыкальная деятельность</vt:lpstr>
      <vt:lpstr>3.Речевое развитие </vt:lpstr>
      <vt:lpstr>   3. Рассматривание репродукций картин: И. Левитан «Берёзовая роща»;                                                          А. Куинджи «Берёзовая роща».  </vt:lpstr>
      <vt:lpstr>               4.Физическое развитие:   </vt:lpstr>
      <vt:lpstr>5.Социально-коммуникативное развитие 1.Посадка берез на территории ДОУ</vt:lpstr>
      <vt:lpstr>2.Экологическая сюжетно-ролевая игра: «Мы- спасатели»</vt:lpstr>
      <vt:lpstr>                    2. Дидактические игры : «С какого дерева листок»                                                           «Посчитай листочки и подставь нужную цифру»                       «Сложи картинку - березу» (из частей) «Отгадай, что за растение» «Хорошо-плохо» «К названному дереву беги» «Сезонное дерево» </vt:lpstr>
      <vt:lpstr>3.Игровые проблемные ситуации:</vt:lpstr>
      <vt:lpstr>  4.Минутки доброты: «Назови дерево ласково» «Хоровод вокруг дерева» «Обнимем дерево» </vt:lpstr>
      <vt:lpstr>             Работа с родителями: </vt:lpstr>
      <vt:lpstr>         Работа с родителями: </vt:lpstr>
      <vt:lpstr>  Работа с родителями: ИЗО: «Сохрани природу»  </vt:lpstr>
      <vt:lpstr>Работа с родителями. </vt:lpstr>
      <vt:lpstr>3. Заключительный этап. </vt:lpstr>
      <vt:lpstr> Итог проекта: Драматизация русской народной сказки: «Козья избушка» </vt:lpstr>
      <vt:lpstr>Вывод: </vt:lpstr>
      <vt:lpstr>Литература: </vt:lpstr>
      <vt:lpstr>Презентация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123</dc:creator>
  <cp:lastModifiedBy>Windows User</cp:lastModifiedBy>
  <cp:revision>72</cp:revision>
  <dcterms:created xsi:type="dcterms:W3CDTF">2020-11-08T15:54:45Z</dcterms:created>
  <dcterms:modified xsi:type="dcterms:W3CDTF">2020-11-23T19:39:17Z</dcterms:modified>
</cp:coreProperties>
</file>