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4" r:id="rId9"/>
    <p:sldId id="265" r:id="rId10"/>
    <p:sldId id="267" r:id="rId11"/>
    <p:sldId id="266" r:id="rId12"/>
    <p:sldId id="268" r:id="rId13"/>
    <p:sldId id="269" r:id="rId14"/>
    <p:sldId id="270" r:id="rId15"/>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13" autoAdjust="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418C8B9-2D2A-4B3C-AB52-5F1EC86C9A88}" type="datetimeFigureOut">
              <a:rPr lang="ru-RU" smtClean="0"/>
              <a:t>23.04.2021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4C7F9D8-2C77-4328-BB4B-5FF3913EA59A}" type="slidenum">
              <a:rPr lang="ru-RU" smtClean="0"/>
              <a:t>‹#›</a:t>
            </a:fld>
            <a:endParaRPr lang="ru-RU"/>
          </a:p>
        </p:txBody>
      </p:sp>
    </p:spTree>
    <p:extLst>
      <p:ext uri="{BB962C8B-B14F-4D97-AF65-F5344CB8AC3E}">
        <p14:creationId xmlns:p14="http://schemas.microsoft.com/office/powerpoint/2010/main" val="420546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4C7F9D8-2C77-4328-BB4B-5FF3913EA59A}" type="slidenum">
              <a:rPr lang="ru-RU" smtClean="0"/>
              <a:t>8</a:t>
            </a:fld>
            <a:endParaRPr lang="ru-RU"/>
          </a:p>
        </p:txBody>
      </p:sp>
    </p:spTree>
    <p:extLst>
      <p:ext uri="{BB962C8B-B14F-4D97-AF65-F5344CB8AC3E}">
        <p14:creationId xmlns:p14="http://schemas.microsoft.com/office/powerpoint/2010/main" val="279858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B4C71EC6-210F-42DE-9C53-41977AD35B3D}" type="datetimeFigureOut">
              <a:rPr lang="ru-RU" smtClean="0"/>
              <a:t>23.04.2021</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23.04.2021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B4C71EC6-210F-42DE-9C53-41977AD35B3D}" type="datetimeFigureOut">
              <a:rPr lang="ru-RU" smtClean="0"/>
              <a:t>23.04.2021</a:t>
            </a:fld>
            <a:endParaRPr lang="ru-RU"/>
          </a:p>
        </p:txBody>
      </p:sp>
      <p:sp>
        <p:nvSpPr>
          <p:cNvPr id="27" name="Номер слайда 26"/>
          <p:cNvSpPr>
            <a:spLocks noGrp="1"/>
          </p:cNvSpPr>
          <p:nvPr>
            <p:ph type="sldNum" sz="quarter" idx="11"/>
          </p:nvPr>
        </p:nvSpPr>
        <p:spPr/>
        <p:txBody>
          <a:bodyPr rtlCol="0"/>
          <a:lstStyle/>
          <a:p>
            <a:fld id="{B19B0651-EE4F-4900-A07F-96A6BFA9D0F0}"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B4C71EC6-210F-42DE-9C53-41977AD35B3D}" type="datetimeFigureOut">
              <a:rPr lang="ru-RU" smtClean="0"/>
              <a:t>23.04.2021</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23.04.2021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4C71EC6-210F-42DE-9C53-41977AD35B3D}" type="datetimeFigureOut">
              <a:rPr lang="ru-RU" smtClean="0"/>
              <a:t>23.04.2021</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764705"/>
            <a:ext cx="8458200" cy="2880320"/>
          </a:xfrm>
        </p:spPr>
        <p:txBody>
          <a:bodyPr>
            <a:normAutofit/>
          </a:bodyPr>
          <a:lstStyle/>
          <a:p>
            <a:pPr algn="ctr"/>
            <a:r>
              <a:rPr lang="ru-RU" b="1" dirty="0"/>
              <a:t>Особенности организации работы</a:t>
            </a:r>
            <a:r>
              <a:rPr lang="ru-RU" dirty="0"/>
              <a:t/>
            </a:r>
            <a:br>
              <a:rPr lang="ru-RU" dirty="0"/>
            </a:br>
            <a:r>
              <a:rPr lang="ru-RU" b="1" dirty="0"/>
              <a:t> учителя-логопеда </a:t>
            </a:r>
            <a:r>
              <a:rPr lang="ru-RU" dirty="0"/>
              <a:t/>
            </a:r>
            <a:br>
              <a:rPr lang="ru-RU" dirty="0"/>
            </a:br>
            <a:r>
              <a:rPr lang="ru-RU" b="1" dirty="0"/>
              <a:t>в Службе ранней помощи</a:t>
            </a:r>
            <a:endParaRPr lang="ru-RU" dirty="0"/>
          </a:p>
        </p:txBody>
      </p:sp>
      <p:sp>
        <p:nvSpPr>
          <p:cNvPr id="3" name="Подзаголовок 2"/>
          <p:cNvSpPr>
            <a:spLocks noGrp="1"/>
          </p:cNvSpPr>
          <p:nvPr>
            <p:ph type="subTitle" idx="1"/>
          </p:nvPr>
        </p:nvSpPr>
        <p:spPr/>
        <p:txBody>
          <a:bodyPr/>
          <a:lstStyle/>
          <a:p>
            <a:r>
              <a:rPr lang="ru-RU" b="1" dirty="0"/>
              <a:t>Подготовила </a:t>
            </a:r>
            <a:endParaRPr lang="ru-RU" b="1" dirty="0" smtClean="0"/>
          </a:p>
          <a:p>
            <a:r>
              <a:rPr lang="ru-RU" b="1" dirty="0" smtClean="0"/>
              <a:t>учитель-логопед</a:t>
            </a:r>
          </a:p>
          <a:p>
            <a:r>
              <a:rPr lang="ru-RU" b="1" dirty="0" smtClean="0"/>
              <a:t>МБДОУ №6 «Колосок»</a:t>
            </a:r>
            <a:endParaRPr lang="ru-RU" dirty="0"/>
          </a:p>
          <a:p>
            <a:r>
              <a:rPr lang="ru-RU" b="1" dirty="0" err="1"/>
              <a:t>Мотаева</a:t>
            </a:r>
            <a:r>
              <a:rPr lang="ru-RU" b="1" dirty="0"/>
              <a:t> </a:t>
            </a:r>
            <a:r>
              <a:rPr lang="ru-RU" b="1" dirty="0" smtClean="0"/>
              <a:t>Ольга Георгиевна</a:t>
            </a:r>
            <a:endParaRPr lang="ru-RU" dirty="0"/>
          </a:p>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293096"/>
            <a:ext cx="2376264" cy="229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345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pPr algn="ctr"/>
            <a:r>
              <a:rPr lang="ru-RU" dirty="0"/>
              <a:t> </a:t>
            </a:r>
            <a:r>
              <a:rPr lang="ru-RU" sz="2700" dirty="0">
                <a:latin typeface="+mn-lt"/>
              </a:rPr>
              <a:t>А так же проводим с детьми артикуляционную гимнастику, как в пассивной, так и в активной форме. </a:t>
            </a:r>
            <a:r>
              <a:rPr lang="ru-RU" sz="2700" dirty="0">
                <a:effectLst>
                  <a:outerShdw blurRad="38100" dist="38100" dir="2700000" algn="tl">
                    <a:srgbClr val="000000">
                      <a:alpha val="43137"/>
                    </a:srgbClr>
                  </a:outerShdw>
                </a:effectLst>
                <a:latin typeface="+mn-lt"/>
              </a:rPr>
              <a:t>«Улыбочка», «Вкусное варенье», «Заборчик», «Лошадка», «Лопаточка», «Хобот слоненка</a:t>
            </a:r>
            <a:r>
              <a:rPr lang="ru-RU" dirty="0">
                <a:effectLst>
                  <a:outerShdw blurRad="38100" dist="38100" dir="2700000" algn="tl">
                    <a:srgbClr val="000000">
                      <a:alpha val="43137"/>
                    </a:srgbClr>
                  </a:outerShdw>
                </a:effectLst>
                <a:latin typeface="+mn-lt"/>
              </a:rPr>
              <a:t>».</a:t>
            </a:r>
            <a:r>
              <a:rPr lang="ru-RU" dirty="0">
                <a:latin typeface="+mn-lt"/>
              </a:rPr>
              <a:t/>
            </a:r>
            <a:br>
              <a:rPr lang="ru-RU" dirty="0">
                <a:latin typeface="+mn-lt"/>
              </a:rPr>
            </a:br>
            <a:endParaRPr lang="ru-RU" dirty="0">
              <a:latin typeface="+mn-lt"/>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9592" y="2420888"/>
            <a:ext cx="3216672" cy="4288897"/>
          </a:xfrm>
          <a:prstGeom prst="rect">
            <a:avLst/>
          </a:prstGeom>
          <a:ln>
            <a:noFill/>
          </a:ln>
          <a:effectLst>
            <a:softEdge rad="112500"/>
          </a:effectLst>
        </p:spPr>
      </p:pic>
      <p:pic>
        <p:nvPicPr>
          <p:cNvPr id="8" name="Объект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76056" y="2420887"/>
            <a:ext cx="3240360" cy="4320481"/>
          </a:xfrm>
          <a:prstGeom prst="rect">
            <a:avLst/>
          </a:prstGeom>
          <a:ln>
            <a:noFill/>
          </a:ln>
          <a:effectLst>
            <a:softEdge rad="112500"/>
          </a:effectLst>
        </p:spPr>
      </p:pic>
    </p:spTree>
    <p:extLst>
      <p:ext uri="{BB962C8B-B14F-4D97-AF65-F5344CB8AC3E}">
        <p14:creationId xmlns:p14="http://schemas.microsoft.com/office/powerpoint/2010/main" val="3806061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3528" y="1268760"/>
            <a:ext cx="6203032" cy="4968552"/>
          </a:xfrm>
        </p:spPr>
        <p:txBody>
          <a:bodyPr>
            <a:normAutofit fontScale="90000"/>
          </a:bodyPr>
          <a:lstStyle/>
          <a:p>
            <a:r>
              <a:rPr lang="ru-RU" dirty="0"/>
              <a:t> </a:t>
            </a:r>
            <a:r>
              <a:rPr lang="ru-RU" sz="1800" dirty="0">
                <a:latin typeface="+mn-lt"/>
              </a:rPr>
              <a:t>Уровень развития речи находится в прямой зависимости от степени </a:t>
            </a:r>
            <a:r>
              <a:rPr lang="ru-RU" sz="1800" dirty="0" err="1">
                <a:latin typeface="+mn-lt"/>
              </a:rPr>
              <a:t>сформированности</a:t>
            </a:r>
            <a:r>
              <a:rPr lang="ru-RU" sz="1800" dirty="0">
                <a:latin typeface="+mn-lt"/>
              </a:rPr>
              <a:t> тонких движений пальцев рук. Поэтому тренировка движений пальцев и всей кисти рук является важнейшим фактором, стимулирующим речевое развитие ребенка - пальчиковая гимнастика. С помощью стихотворного ритма совершенствуется произношение, происходит постановка правильного дыхания, отрабатывается определенный темп речи, развивается речевой слух: </a:t>
            </a:r>
            <a:r>
              <a:rPr lang="ru-RU" sz="1800" dirty="0">
                <a:effectLst>
                  <a:outerShdw blurRad="38100" dist="38100" dir="2700000" algn="tl">
                    <a:srgbClr val="000000">
                      <a:alpha val="43137"/>
                    </a:srgbClr>
                  </a:outerShdw>
                </a:effectLst>
                <a:latin typeface="+mn-lt"/>
              </a:rPr>
              <a:t>«Сорока-ворона», «Ладушки», «Этот пальчик дедушка», «Этот пальчик в лес пошел» </a:t>
            </a:r>
            <a:r>
              <a:rPr lang="ru-RU" sz="1800" dirty="0">
                <a:latin typeface="+mn-lt"/>
              </a:rPr>
              <a:t>и др.   Хорошее воздействие оказывают игры с предметами: пирамидки, кубики, мозаика, закрепление на липучках </a:t>
            </a:r>
            <a:r>
              <a:rPr lang="ru-RU" sz="1800" dirty="0">
                <a:effectLst>
                  <a:outerShdw blurRad="38100" dist="38100" dir="2700000" algn="tl">
                    <a:srgbClr val="000000">
                      <a:alpha val="43137"/>
                    </a:srgbClr>
                  </a:outerShdw>
                </a:effectLst>
                <a:latin typeface="+mn-lt"/>
              </a:rPr>
              <a:t>«Божья коровка»,  </a:t>
            </a:r>
            <a:r>
              <a:rPr lang="ru-RU" sz="1800" dirty="0">
                <a:latin typeface="+mn-lt"/>
              </a:rPr>
              <a:t>застегивание пуговиц,  подушка с пуговицами. Игры с карандашами, грецкими орехами, крупой, песком, водой, тестом, пластилином,  </a:t>
            </a:r>
            <a:r>
              <a:rPr lang="ru-RU" sz="1800" dirty="0">
                <a:effectLst>
                  <a:outerShdw blurRad="38100" dist="38100" dir="2700000" algn="tl">
                    <a:srgbClr val="000000">
                      <a:alpha val="43137"/>
                    </a:srgbClr>
                  </a:outerShdw>
                </a:effectLst>
                <a:latin typeface="+mn-lt"/>
              </a:rPr>
              <a:t>«Пальчиковый бассейн», «Пальчиковый театр», «Шнуровки»</a:t>
            </a:r>
            <a:r>
              <a:rPr lang="ru-RU" sz="1800" dirty="0">
                <a:latin typeface="+mn-lt"/>
              </a:rPr>
              <a:t>,  складывание матрешек. Мнем руками бумагу, салфетки, поролоновые шарики, резиновые мячики, пищащие игрушки</a:t>
            </a:r>
            <a:r>
              <a:rPr lang="ru-RU" sz="1800" dirty="0" smtClean="0">
                <a:latin typeface="+mn-lt"/>
              </a:rPr>
              <a:t>.</a:t>
            </a:r>
            <a:br>
              <a:rPr lang="ru-RU" sz="1800" dirty="0" smtClean="0">
                <a:latin typeface="+mn-lt"/>
              </a:rPr>
            </a:br>
            <a:r>
              <a:rPr lang="ru-RU" sz="1800" dirty="0">
                <a:latin typeface="+mn-lt"/>
              </a:rPr>
              <a:t/>
            </a:r>
            <a:br>
              <a:rPr lang="ru-RU" sz="1800" dirty="0">
                <a:latin typeface="+mn-lt"/>
              </a:rPr>
            </a:br>
            <a:r>
              <a:rPr lang="ru-RU" sz="1600" dirty="0"/>
              <a:t> </a:t>
            </a:r>
            <a:r>
              <a:rPr lang="ru-RU" sz="1800" dirty="0">
                <a:latin typeface="+mn-lt"/>
              </a:rPr>
              <a:t>На примере простых упражнений на развитие общей моторики - движений рук и ног, поворотов головы, наклонов туловища можно научить малыша выслушивать и запоминать задания, а затем выполнять их. Играем вместе с ребенком: </a:t>
            </a:r>
            <a:r>
              <a:rPr lang="ru-RU" sz="1800" dirty="0">
                <a:effectLst>
                  <a:outerShdw blurRad="38100" dist="38100" dir="2700000" algn="tl">
                    <a:srgbClr val="000000">
                      <a:alpha val="43137"/>
                    </a:srgbClr>
                  </a:outerShdw>
                </a:effectLst>
                <a:latin typeface="+mn-lt"/>
              </a:rPr>
              <a:t>«Мишка косолапый», «Дерево на ветру», «Зайка серенький сидит», «Вова топать, как умеет», «Большие ноги шли по дороге». </a:t>
            </a:r>
            <a:r>
              <a:rPr lang="ru-RU" sz="2000" dirty="0" smtClean="0">
                <a:effectLst>
                  <a:outerShdw blurRad="38100" dist="38100" dir="2700000" algn="tl">
                    <a:srgbClr val="000000">
                      <a:alpha val="43137"/>
                    </a:srgbClr>
                  </a:outerShdw>
                </a:effectLst>
                <a:latin typeface="+mn-lt"/>
              </a:rPr>
              <a:t/>
            </a:r>
            <a:br>
              <a:rPr lang="ru-RU" sz="2000" dirty="0" smtClean="0">
                <a:effectLst>
                  <a:outerShdw blurRad="38100" dist="38100" dir="2700000" algn="tl">
                    <a:srgbClr val="000000">
                      <a:alpha val="43137"/>
                    </a:srgbClr>
                  </a:outerShdw>
                </a:effectLst>
                <a:latin typeface="+mn-lt"/>
              </a:rPr>
            </a:br>
            <a:r>
              <a:rPr lang="ru-RU" sz="1800" dirty="0">
                <a:latin typeface="+mn-lt"/>
              </a:rPr>
              <a:t/>
            </a:r>
            <a:br>
              <a:rPr lang="ru-RU" sz="1800" dirty="0">
                <a:latin typeface="+mn-lt"/>
              </a:rPr>
            </a:br>
            <a:endParaRPr lang="ru-RU" sz="1800" dirty="0">
              <a:latin typeface="+mn-lt"/>
            </a:endParaRPr>
          </a:p>
        </p:txBody>
      </p:sp>
      <p:pic>
        <p:nvPicPr>
          <p:cNvPr id="10" name="Объект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88224" y="2492896"/>
            <a:ext cx="2430270" cy="3240360"/>
          </a:xfrm>
        </p:spPr>
      </p:pic>
    </p:spTree>
    <p:extLst>
      <p:ext uri="{BB962C8B-B14F-4D97-AF65-F5344CB8AC3E}">
        <p14:creationId xmlns:p14="http://schemas.microsoft.com/office/powerpoint/2010/main" val="3666512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4788024" y="3789040"/>
            <a:ext cx="3888432" cy="20882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7" name="Скругленный прямоугольник 6"/>
          <p:cNvSpPr/>
          <p:nvPr/>
        </p:nvSpPr>
        <p:spPr>
          <a:xfrm>
            <a:off x="467544" y="548680"/>
            <a:ext cx="3600400" cy="50405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Заголовок 3"/>
          <p:cNvSpPr>
            <a:spLocks noGrp="1"/>
          </p:cNvSpPr>
          <p:nvPr>
            <p:ph type="title"/>
          </p:nvPr>
        </p:nvSpPr>
        <p:spPr>
          <a:xfrm>
            <a:off x="4860032" y="4149080"/>
            <a:ext cx="3970784" cy="1296144"/>
          </a:xfrm>
        </p:spPr>
        <p:txBody>
          <a:bodyPr>
            <a:noAutofit/>
          </a:bodyPr>
          <a:lstStyle/>
          <a:p>
            <a:r>
              <a:rPr lang="ru-RU" sz="1400" dirty="0">
                <a:latin typeface="+mn-lt"/>
              </a:rPr>
              <a:t> Полезно собирать пирамидки с ребенком, акцентируя внимание на цвете, форме и размере. Кубики разного цвета, «Разноцветные домики», палочки, шарики, геометрические фигуры, бусинки, карточки из цветной бумаги. Используются предметы одинакового цвета, но разной формы - ребенок должен разложить предметы в разные коробки.</a:t>
            </a:r>
          </a:p>
        </p:txBody>
      </p:sp>
      <p:sp>
        <p:nvSpPr>
          <p:cNvPr id="5" name="Объект 4"/>
          <p:cNvSpPr>
            <a:spLocks noGrp="1"/>
          </p:cNvSpPr>
          <p:nvPr>
            <p:ph sz="half" idx="1"/>
          </p:nvPr>
        </p:nvSpPr>
        <p:spPr>
          <a:xfrm>
            <a:off x="457200" y="548681"/>
            <a:ext cx="3754760" cy="4752528"/>
          </a:xfrm>
        </p:spPr>
        <p:txBody>
          <a:bodyPr>
            <a:noAutofit/>
          </a:bodyPr>
          <a:lstStyle/>
          <a:p>
            <a:pPr marL="109728" indent="0">
              <a:buNone/>
            </a:pPr>
            <a:r>
              <a:rPr lang="ru-RU" sz="1400" dirty="0">
                <a:solidFill>
                  <a:schemeClr val="accent2">
                    <a:lumMod val="50000"/>
                  </a:schemeClr>
                </a:solidFill>
              </a:rPr>
              <a:t> Игры с мячом сопровождаются стихотворным текстом - игра становится эмоциональной и доставляет огромное удовольствие ребенку. В ранний период жизни ведущим видом деятельности ребенка является предметная деятельность. Дети учатся конструировать, устойчиво ставить кубики, кирпичики, учатся играть с постройкой, понимать слова «кубик», «кирпичик», «поставь», «построить». Учатся делать «дорожку», «башенку», «скамейку для зайки», «кроватку для куклы», «диванчик для мишки», «стол», «стул» и т. д.  Используем различные виды «вкладышей». «Вынуть»- «вложить», «открыть»- «закрыть» коробку, крышку, «снять»- «надеть» колечки пирамидки. «Покатать машинку, мяч», «Покачать куклу», собирать мелкие предметы двумя пальчиками, брать всей кистью крупные предметы, игрушки.</a:t>
            </a:r>
            <a:endParaRPr lang="ru-RU" sz="1200" dirty="0">
              <a:solidFill>
                <a:schemeClr val="accent2">
                  <a:lumMod val="50000"/>
                </a:schemeClr>
              </a:solidFill>
            </a:endParaRPr>
          </a:p>
        </p:txBody>
      </p:sp>
      <p:sp>
        <p:nvSpPr>
          <p:cNvPr id="6" name="Объект 5"/>
          <p:cNvSpPr>
            <a:spLocks noGrp="1"/>
          </p:cNvSpPr>
          <p:nvPr>
            <p:ph sz="half" idx="2"/>
          </p:nvPr>
        </p:nvSpPr>
        <p:spPr>
          <a:xfrm>
            <a:off x="4644008" y="692696"/>
            <a:ext cx="4038600" cy="4104456"/>
          </a:xfrm>
        </p:spPr>
        <p:txBody>
          <a:bodyPr>
            <a:normAutofit fontScale="70000" lnSpcReduction="20000"/>
          </a:bodyPr>
          <a:lstStyle/>
          <a:p>
            <a:pPr marL="109728" indent="0">
              <a:buNone/>
            </a:pPr>
            <a:r>
              <a:rPr lang="ru-RU" dirty="0"/>
              <a:t> </a:t>
            </a:r>
            <a:r>
              <a:rPr lang="ru-RU" dirty="0">
                <a:solidFill>
                  <a:schemeClr val="accent2">
                    <a:lumMod val="50000"/>
                  </a:schemeClr>
                </a:solidFill>
              </a:rPr>
              <a:t>С ребенком проводятся игры на развитие слухового внимания, слуховой памяти и фонематического слуха. Упражнения с музыкальными инструментами - бубен, колокольчик,  погремушка, металлофон, барабан </a:t>
            </a:r>
            <a:r>
              <a:rPr lang="ru-RU" dirty="0">
                <a:solidFill>
                  <a:schemeClr val="accent2">
                    <a:lumMod val="50000"/>
                  </a:schemeClr>
                </a:solidFill>
                <a:effectLst>
                  <a:outerShdw blurRad="38100" dist="38100" dir="2700000" algn="tl">
                    <a:srgbClr val="000000">
                      <a:alpha val="43137"/>
                    </a:srgbClr>
                  </a:outerShdw>
                </a:effectLst>
              </a:rPr>
              <a:t>«Что звучит?», «Угадай, на чем играю?»</a:t>
            </a:r>
            <a:r>
              <a:rPr lang="ru-RU" dirty="0">
                <a:solidFill>
                  <a:schemeClr val="accent2">
                    <a:lumMod val="50000"/>
                  </a:schemeClr>
                </a:solidFill>
              </a:rPr>
              <a:t>. Игры со «звуковыми коробочками», наполненными различным содержимым (крупой, горохом, фасолью, сахарным песком и т. д.). </a:t>
            </a:r>
          </a:p>
          <a:p>
            <a:pPr marL="109728" indent="0">
              <a:buNone/>
            </a:pPr>
            <a:r>
              <a:rPr lang="ru-RU" dirty="0" smtClean="0">
                <a:solidFill>
                  <a:schemeClr val="accent2">
                    <a:lumMod val="50000"/>
                  </a:schemeClr>
                </a:solidFill>
              </a:rPr>
              <a:t>Формирование </a:t>
            </a:r>
            <a:r>
              <a:rPr lang="ru-RU" dirty="0">
                <a:solidFill>
                  <a:schemeClr val="accent2">
                    <a:lumMod val="50000"/>
                  </a:schemeClr>
                </a:solidFill>
              </a:rPr>
              <a:t>представлений о схеме тела и лица: упражнения «</a:t>
            </a:r>
            <a:r>
              <a:rPr lang="ru-RU" dirty="0">
                <a:solidFill>
                  <a:schemeClr val="accent2">
                    <a:lumMod val="50000"/>
                  </a:schemeClr>
                </a:solidFill>
                <a:effectLst>
                  <a:outerShdw blurRad="38100" dist="38100" dir="2700000" algn="tl">
                    <a:srgbClr val="000000">
                      <a:alpha val="43137"/>
                    </a:srgbClr>
                  </a:outerShdw>
                </a:effectLst>
              </a:rPr>
              <a:t>Водичка, водичка!», «Покажи у куклы (мишки, зайки)», упражнения у зеркала «Посмотри, потрогай глазки, лоб, нос, ушки», «Покажи, где у меня глаза, нос, лоб»</a:t>
            </a:r>
            <a:r>
              <a:rPr lang="ru-RU" dirty="0">
                <a:solidFill>
                  <a:schemeClr val="accent2">
                    <a:lumMod val="50000"/>
                  </a:schemeClr>
                </a:solidFill>
              </a:rPr>
              <a:t>. Эти же упражнения проводятся на кукле, мишке, картинке.</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6153" y="5706279"/>
            <a:ext cx="1166805"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616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4716016" y="1340767"/>
            <a:ext cx="4020760" cy="4176465"/>
          </a:xfrm>
        </p:spPr>
        <p:txBody>
          <a:bodyPr/>
          <a:lstStyle/>
          <a:p>
            <a:pPr algn="ctr"/>
            <a:r>
              <a:rPr lang="ru-RU" dirty="0"/>
              <a:t> </a:t>
            </a:r>
            <a:r>
              <a:rPr lang="ru-RU" dirty="0">
                <a:solidFill>
                  <a:schemeClr val="accent2">
                    <a:lumMod val="50000"/>
                  </a:schemeClr>
                </a:solidFill>
              </a:rPr>
              <a:t>В процессе целенаправленной, систематической работы с ребенком, удается добиться положительной динамики в психическом и речевом развитии. В результате занятий речь ребенка поднимается до уровня звукоподражаний, лепета и первых слов, обогащается активный словарь. Пассивный словарь увеличивается, малыш может выполнять простые инструкции, понимает слово, пользуется указательным жестом. Улучшается зрительное и слуховое внимание. Совершенствуется мелкая моторика, координация движений. Формируются представление о самом себе, о своем теле, навыки общения (умения устанавливать зрительный, эмоциональный, речевой контакт, быть понятым, ориентироваться в социальных ситуациях).</a:t>
            </a:r>
          </a:p>
        </p:txBody>
      </p:sp>
      <p:pic>
        <p:nvPicPr>
          <p:cNvPr id="8" name="Объект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5536" y="620688"/>
            <a:ext cx="4235313" cy="5647085"/>
          </a:xfrm>
          <a:prstGeom prst="rect">
            <a:avLst/>
          </a:prstGeom>
          <a:ln>
            <a:noFill/>
          </a:ln>
          <a:effectLst>
            <a:softEdge rad="112500"/>
          </a:effectLst>
        </p:spPr>
      </p:pic>
    </p:spTree>
    <p:extLst>
      <p:ext uri="{BB962C8B-B14F-4D97-AF65-F5344CB8AC3E}">
        <p14:creationId xmlns:p14="http://schemas.microsoft.com/office/powerpoint/2010/main" val="300862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836712"/>
            <a:ext cx="7560840" cy="5670630"/>
          </a:xfrm>
        </p:spPr>
      </p:pic>
    </p:spTree>
    <p:extLst>
      <p:ext uri="{BB962C8B-B14F-4D97-AF65-F5344CB8AC3E}">
        <p14:creationId xmlns:p14="http://schemas.microsoft.com/office/powerpoint/2010/main" val="2421257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052735"/>
            <a:ext cx="8568952" cy="4685151"/>
          </a:xfrm>
        </p:spPr>
        <p:txBody>
          <a:bodyPr>
            <a:normAutofit fontScale="70000" lnSpcReduction="20000"/>
          </a:bodyPr>
          <a:lstStyle/>
          <a:p>
            <a:pPr marL="109728" indent="0">
              <a:buNone/>
            </a:pPr>
            <a:r>
              <a:rPr lang="ru-RU" dirty="0"/>
              <a:t>Служба ранней помощи в  Муниципальном дошкольном бюджетном образовательном учреждении </a:t>
            </a:r>
            <a:r>
              <a:rPr lang="ru-RU" b="1" dirty="0">
                <a:solidFill>
                  <a:schemeClr val="accent2">
                    <a:lumMod val="75000"/>
                  </a:schemeClr>
                </a:solidFill>
                <a:effectLst>
                  <a:outerShdw blurRad="38100" dist="38100" dir="2700000" algn="tl">
                    <a:srgbClr val="000000">
                      <a:alpha val="43137"/>
                    </a:srgbClr>
                  </a:outerShdw>
                </a:effectLst>
              </a:rPr>
              <a:t>«Детском саду  №  6 «Колосок» </a:t>
            </a:r>
            <a:r>
              <a:rPr lang="ru-RU" dirty="0"/>
              <a:t>- это междисциплинарная структура, предназначенная для оказания помощи детям с особыми потребностями в возрасте до 3 лет и их семьям с целью содействия оптимальному развитию ребенка и его адаптации в обществе. </a:t>
            </a:r>
            <a:endParaRPr lang="ru-RU" dirty="0" smtClean="0"/>
          </a:p>
          <a:p>
            <a:pPr marL="109728" indent="0">
              <a:buNone/>
            </a:pPr>
            <a:endParaRPr lang="ru-RU" dirty="0"/>
          </a:p>
          <a:p>
            <a:pPr marL="109728" indent="0">
              <a:buNone/>
            </a:pPr>
            <a:r>
              <a:rPr lang="ru-RU" b="1" u="sng" dirty="0" smtClean="0">
                <a:solidFill>
                  <a:schemeClr val="accent2">
                    <a:lumMod val="75000"/>
                  </a:schemeClr>
                </a:solidFill>
                <a:effectLst>
                  <a:outerShdw blurRad="38100" dist="38100" dir="2700000" algn="tl">
                    <a:srgbClr val="000000">
                      <a:alpha val="43137"/>
                    </a:srgbClr>
                  </a:outerShdw>
                </a:effectLst>
              </a:rPr>
              <a:t>Клиентами</a:t>
            </a:r>
            <a:r>
              <a:rPr lang="ru-RU" dirty="0" smtClean="0"/>
              <a:t> </a:t>
            </a:r>
            <a:r>
              <a:rPr lang="ru-RU" dirty="0"/>
              <a:t>Службы ранней помощи являются дети до 3 лет, не посещающие дошкольные образовательные учреждения, которые:</a:t>
            </a:r>
          </a:p>
          <a:p>
            <a:pPr marL="109728" indent="0">
              <a:buNone/>
            </a:pPr>
            <a:r>
              <a:rPr lang="ru-RU" dirty="0"/>
              <a:t>- имеют подтвержденное по нормированным шкалам отставание в развитии;</a:t>
            </a:r>
          </a:p>
          <a:p>
            <a:pPr marL="109728" indent="0">
              <a:buNone/>
            </a:pPr>
            <a:r>
              <a:rPr lang="ru-RU" dirty="0"/>
              <a:t>- имеют медицинские диагнозы, с высокой вероятностью приводящие к отставанию в развитии;</a:t>
            </a:r>
          </a:p>
          <a:p>
            <a:pPr marL="109728" indent="0">
              <a:buNone/>
            </a:pPr>
            <a:r>
              <a:rPr lang="ru-RU" dirty="0"/>
              <a:t>- проживают в условиях социального риска, подвергались серьезному стрессу или насилию.</a:t>
            </a:r>
          </a:p>
          <a:p>
            <a:pPr marL="109728" indent="0">
              <a:buNone/>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671459"/>
            <a:ext cx="2212616"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061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вал 9"/>
          <p:cNvSpPr/>
          <p:nvPr/>
        </p:nvSpPr>
        <p:spPr>
          <a:xfrm>
            <a:off x="4788024" y="5949280"/>
            <a:ext cx="216024" cy="2160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9" name="Овал 8"/>
          <p:cNvSpPr/>
          <p:nvPr/>
        </p:nvSpPr>
        <p:spPr>
          <a:xfrm>
            <a:off x="4788024" y="3933056"/>
            <a:ext cx="216024" cy="1440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8" name="Овал 7"/>
          <p:cNvSpPr/>
          <p:nvPr/>
        </p:nvSpPr>
        <p:spPr>
          <a:xfrm>
            <a:off x="4788024" y="2276872"/>
            <a:ext cx="216024" cy="2160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Овал 6"/>
          <p:cNvSpPr/>
          <p:nvPr/>
        </p:nvSpPr>
        <p:spPr>
          <a:xfrm>
            <a:off x="4788024" y="1196752"/>
            <a:ext cx="216024" cy="1440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5" name="Объект 4"/>
          <p:cNvSpPr>
            <a:spLocks noGrp="1"/>
          </p:cNvSpPr>
          <p:nvPr>
            <p:ph sz="half" idx="1"/>
          </p:nvPr>
        </p:nvSpPr>
        <p:spPr>
          <a:xfrm>
            <a:off x="457200" y="1268761"/>
            <a:ext cx="4038600" cy="1440159"/>
          </a:xfrm>
        </p:spPr>
        <p:txBody>
          <a:bodyPr>
            <a:normAutofit fontScale="70000" lnSpcReduction="20000"/>
          </a:bodyPr>
          <a:lstStyle/>
          <a:p>
            <a:pPr marL="109728" indent="0" algn="ctr">
              <a:buNone/>
            </a:pPr>
            <a:r>
              <a:rPr lang="ru-RU" sz="2300" b="1" dirty="0">
                <a:solidFill>
                  <a:schemeClr val="accent2">
                    <a:lumMod val="75000"/>
                  </a:schemeClr>
                </a:solidFill>
                <a:effectLst>
                  <a:outerShdw blurRad="38100" dist="38100" dir="2700000" algn="tl">
                    <a:srgbClr val="000000">
                      <a:alpha val="43137"/>
                    </a:srgbClr>
                  </a:outerShdw>
                </a:effectLst>
              </a:rPr>
              <a:t>Целью</a:t>
            </a:r>
            <a:r>
              <a:rPr lang="ru-RU" sz="2300" b="1" dirty="0"/>
              <a:t> </a:t>
            </a:r>
            <a:r>
              <a:rPr lang="ru-RU" sz="2300" dirty="0"/>
              <a:t>Службы ранней помощи является предоставление междисциплинарной семейно-центрированной помощи ребенку для содействия его оптимальному развитию и адаптации в обществе</a:t>
            </a:r>
            <a:r>
              <a:rPr lang="ru-RU" dirty="0"/>
              <a:t>. </a:t>
            </a:r>
          </a:p>
        </p:txBody>
      </p:sp>
      <p:sp>
        <p:nvSpPr>
          <p:cNvPr id="6" name="Объект 5"/>
          <p:cNvSpPr>
            <a:spLocks noGrp="1"/>
          </p:cNvSpPr>
          <p:nvPr>
            <p:ph sz="half" idx="2"/>
          </p:nvPr>
        </p:nvSpPr>
        <p:spPr>
          <a:xfrm>
            <a:off x="4648200" y="764704"/>
            <a:ext cx="4038600" cy="6010683"/>
          </a:xfrm>
        </p:spPr>
        <p:txBody>
          <a:bodyPr>
            <a:normAutofit fontScale="70000" lnSpcReduction="20000"/>
          </a:bodyPr>
          <a:lstStyle/>
          <a:p>
            <a:pPr marL="109728" indent="0">
              <a:buNone/>
            </a:pPr>
            <a:r>
              <a:rPr lang="ru-RU" b="1" dirty="0" smtClean="0">
                <a:solidFill>
                  <a:schemeClr val="accent2">
                    <a:lumMod val="75000"/>
                  </a:schemeClr>
                </a:solidFill>
                <a:effectLst>
                  <a:outerShdw blurRad="38100" dist="38100" dir="2700000" algn="tl">
                    <a:srgbClr val="000000">
                      <a:alpha val="43137"/>
                    </a:srgbClr>
                  </a:outerShdw>
                </a:effectLst>
              </a:rPr>
              <a:t>Задачами</a:t>
            </a:r>
            <a:r>
              <a:rPr lang="ru-RU" b="1" dirty="0" smtClean="0"/>
              <a:t> </a:t>
            </a:r>
            <a:r>
              <a:rPr lang="ru-RU" dirty="0"/>
              <a:t>Службы ранней помощи являются:</a:t>
            </a:r>
          </a:p>
          <a:p>
            <a:pPr marL="109728" indent="0">
              <a:buNone/>
            </a:pPr>
            <a:r>
              <a:rPr lang="ru-RU" dirty="0" smtClean="0"/>
              <a:t>1. Методическое </a:t>
            </a:r>
            <a:r>
              <a:rPr lang="ru-RU" dirty="0"/>
              <a:t>обеспечение выявления детей раннего возраста с отставанием в коммуникативном, двигательном, когнитивном и социально-эмоциональном </a:t>
            </a:r>
            <a:r>
              <a:rPr lang="ru-RU" dirty="0" smtClean="0"/>
              <a:t>развитии.</a:t>
            </a:r>
          </a:p>
          <a:p>
            <a:pPr marL="109728" indent="0">
              <a:buNone/>
            </a:pPr>
            <a:endParaRPr lang="ru-RU" dirty="0" smtClean="0"/>
          </a:p>
          <a:p>
            <a:pPr marL="109728" indent="0">
              <a:buNone/>
            </a:pPr>
            <a:r>
              <a:rPr lang="ru-RU" dirty="0" smtClean="0"/>
              <a:t>2.</a:t>
            </a:r>
            <a:r>
              <a:rPr lang="ru-RU" dirty="0"/>
              <a:t> Междисциплинарная оценка основных областей развития ребенка (познавательной, социально-эмоциональной, двигательной, речевой, области самообслуживания); определение состояния психического здоровья ребенка, качественных особенностей его отношений с </a:t>
            </a:r>
            <a:r>
              <a:rPr lang="ru-RU" dirty="0" smtClean="0"/>
              <a:t>родителями.</a:t>
            </a:r>
          </a:p>
          <a:p>
            <a:pPr marL="109728" indent="0">
              <a:buNone/>
            </a:pPr>
            <a:endParaRPr lang="ru-RU" dirty="0" smtClean="0"/>
          </a:p>
          <a:p>
            <a:pPr marL="109728" indent="0">
              <a:buNone/>
            </a:pPr>
            <a:r>
              <a:rPr lang="ru-RU" dirty="0" smtClean="0"/>
              <a:t>3. </a:t>
            </a:r>
            <a:r>
              <a:rPr lang="ru-RU" dirty="0"/>
              <a:t>Ранняя помощь ребенку и семье:</a:t>
            </a:r>
          </a:p>
          <a:p>
            <a:pPr marL="109728" indent="0">
              <a:buNone/>
            </a:pPr>
            <a:r>
              <a:rPr lang="ru-RU" dirty="0"/>
              <a:t>- создание программы индивидуального сопровождения ребенка и семьи;</a:t>
            </a:r>
          </a:p>
          <a:p>
            <a:pPr marL="109728" indent="0">
              <a:buNone/>
            </a:pPr>
            <a:r>
              <a:rPr lang="ru-RU" dirty="0"/>
              <a:t>- междисциплинарное обслуживание ребенка и семьи в соответствии с разработанной программой;</a:t>
            </a:r>
          </a:p>
          <a:p>
            <a:pPr marL="109728" indent="0">
              <a:buNone/>
            </a:pPr>
            <a:r>
              <a:rPr lang="ru-RU" dirty="0" smtClean="0"/>
              <a:t>- отслеживание </a:t>
            </a:r>
            <a:r>
              <a:rPr lang="ru-RU" dirty="0"/>
              <a:t>эффективности ранней помощи и, в случае необходимости, внесение дополнений и изменений в разработанную программу</a:t>
            </a:r>
            <a:r>
              <a:rPr lang="ru-RU" dirty="0" smtClean="0"/>
              <a:t>.</a:t>
            </a:r>
          </a:p>
          <a:p>
            <a:pPr>
              <a:buFontTx/>
              <a:buChar char="-"/>
            </a:pPr>
            <a:endParaRPr lang="ru-RU" dirty="0"/>
          </a:p>
          <a:p>
            <a:pPr marL="109728" indent="0">
              <a:buNone/>
            </a:pPr>
            <a:r>
              <a:rPr lang="ru-RU" dirty="0" smtClean="0"/>
              <a:t>4.</a:t>
            </a:r>
            <a:r>
              <a:rPr lang="ru-RU" dirty="0"/>
              <a:t> Информационная и социально-психологическая поддержка родителей (законных представителей) и </a:t>
            </a:r>
            <a:r>
              <a:rPr lang="ru-RU" dirty="0" smtClean="0"/>
              <a:t>семьи.</a:t>
            </a:r>
            <a:endParaRPr lang="ru-RU" dirty="0"/>
          </a:p>
          <a:p>
            <a:pPr marL="109728" indent="0">
              <a:buNone/>
            </a:pP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955" y="2852936"/>
            <a:ext cx="3923928" cy="2942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081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1008112"/>
          </a:xfrm>
        </p:spPr>
        <p:txBody>
          <a:bodyPr>
            <a:normAutofit fontScale="90000"/>
          </a:bodyPr>
          <a:lstStyle/>
          <a:p>
            <a:pPr algn="ctr"/>
            <a:r>
              <a:rPr lang="ru-RU" b="1" dirty="0">
                <a:effectLst>
                  <a:outerShdw blurRad="38100" dist="38100" dir="2700000" algn="tl">
                    <a:srgbClr val="000000">
                      <a:alpha val="43137"/>
                    </a:srgbClr>
                  </a:outerShdw>
                </a:effectLst>
              </a:rPr>
              <a:t>Задачами речевого развития в раннем возрасте являются:</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916832"/>
            <a:ext cx="8229600" cy="4464496"/>
          </a:xfrm>
        </p:spPr>
        <p:txBody>
          <a:bodyPr>
            <a:normAutofit fontScale="70000" lnSpcReduction="20000"/>
          </a:bodyPr>
          <a:lstStyle/>
          <a:p>
            <a:pPr marL="109728" indent="0">
              <a:buNone/>
            </a:pPr>
            <a:r>
              <a:rPr lang="ru-RU" dirty="0" smtClean="0"/>
              <a:t>1. Развитие </a:t>
            </a:r>
            <a:r>
              <a:rPr lang="ru-RU" dirty="0"/>
              <a:t>понимания обращенной к ребенку речи</a:t>
            </a:r>
            <a:r>
              <a:rPr lang="ru-RU" dirty="0" smtClean="0"/>
              <a:t>.</a:t>
            </a:r>
          </a:p>
          <a:p>
            <a:pPr marL="109728" indent="0">
              <a:buNone/>
            </a:pPr>
            <a:endParaRPr lang="ru-RU" dirty="0"/>
          </a:p>
          <a:p>
            <a:pPr marL="109728" indent="0">
              <a:buNone/>
            </a:pPr>
            <a:r>
              <a:rPr lang="ru-RU" dirty="0" smtClean="0"/>
              <a:t>2. Формирование </a:t>
            </a:r>
            <a:r>
              <a:rPr lang="ru-RU" dirty="0"/>
              <a:t>собственной речевой активности, учитывая этапы речевого развития (</a:t>
            </a:r>
            <a:r>
              <a:rPr lang="ru-RU" dirty="0" err="1"/>
              <a:t>лепетные</a:t>
            </a:r>
            <a:r>
              <a:rPr lang="ru-RU" dirty="0"/>
              <a:t>, общеупотребительные слова и звукоподражания, простые фразы из 2–3 слов, неразвернутая (упрощенная) структурно нарушенная фраза, развернутая фраза </a:t>
            </a:r>
            <a:r>
              <a:rPr lang="ru-RU" dirty="0" smtClean="0"/>
              <a:t>с лексико-грамматическими </a:t>
            </a:r>
            <a:r>
              <a:rPr lang="ru-RU" dirty="0"/>
              <a:t>недостатками). </a:t>
            </a:r>
            <a:endParaRPr lang="ru-RU" dirty="0" smtClean="0"/>
          </a:p>
          <a:p>
            <a:pPr marL="109728" indent="0">
              <a:buNone/>
            </a:pPr>
            <a:endParaRPr lang="ru-RU" dirty="0"/>
          </a:p>
          <a:p>
            <a:pPr marL="109728" indent="0">
              <a:buNone/>
            </a:pPr>
            <a:r>
              <a:rPr lang="ru-RU" dirty="0" smtClean="0"/>
              <a:t>3. Поэтапное </a:t>
            </a:r>
            <a:r>
              <a:rPr lang="ru-RU" dirty="0"/>
              <a:t>развитие лексико-грамматического строя речи, звуковой и интонационной культуры, фонематического слуха</a:t>
            </a:r>
            <a:r>
              <a:rPr lang="ru-RU" dirty="0" smtClean="0"/>
              <a:t>.</a:t>
            </a:r>
          </a:p>
          <a:p>
            <a:pPr marL="109728" indent="0">
              <a:buNone/>
            </a:pPr>
            <a:endParaRPr lang="ru-RU" dirty="0"/>
          </a:p>
          <a:p>
            <a:pPr marL="109728" indent="0">
              <a:buNone/>
            </a:pPr>
            <a:r>
              <a:rPr lang="ru-RU" dirty="0"/>
              <a:t>4. Развитие потребности в речевом общении, формирование невербальных и вербальных средств коммуникации (жестовых, мимических, голосовых, </a:t>
            </a:r>
            <a:r>
              <a:rPr lang="ru-RU" dirty="0" err="1"/>
              <a:t>звукопроизносительных</a:t>
            </a:r>
            <a:r>
              <a:rPr lang="ru-RU" dirty="0"/>
              <a:t>, речевых</a:t>
            </a:r>
            <a:r>
              <a:rPr lang="ru-RU" dirty="0" smtClean="0"/>
              <a:t>).</a:t>
            </a:r>
          </a:p>
          <a:p>
            <a:pPr marL="109728" indent="0">
              <a:buNone/>
            </a:pPr>
            <a:endParaRPr lang="ru-RU" dirty="0"/>
          </a:p>
          <a:p>
            <a:pPr marL="109728" indent="0">
              <a:buNone/>
            </a:pPr>
            <a:r>
              <a:rPr lang="ru-RU" dirty="0"/>
              <a:t>5. Овладение речью как средством общения.</a:t>
            </a:r>
          </a:p>
          <a:p>
            <a:pPr marL="109728" indent="0">
              <a:buNone/>
            </a:pPr>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336" y="5476858"/>
            <a:ext cx="1404664" cy="13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110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81000" y="692696"/>
            <a:ext cx="4041648" cy="720080"/>
          </a:xfrm>
        </p:spPr>
        <p:txBody>
          <a:bodyPr/>
          <a:lstStyle/>
          <a:p>
            <a:pPr algn="ctr"/>
            <a:endParaRPr lang="ru-RU" sz="1600" dirty="0" smtClean="0"/>
          </a:p>
          <a:p>
            <a:pPr algn="ctr"/>
            <a:r>
              <a:rPr lang="ru-RU" sz="1600" dirty="0" smtClean="0">
                <a:solidFill>
                  <a:schemeClr val="accent2">
                    <a:lumMod val="75000"/>
                  </a:schemeClr>
                </a:solidFill>
              </a:rPr>
              <a:t>Факторы</a:t>
            </a:r>
            <a:r>
              <a:rPr lang="ru-RU" sz="1600" dirty="0">
                <a:solidFill>
                  <a:schemeClr val="accent2">
                    <a:lumMod val="75000"/>
                  </a:schemeClr>
                </a:solidFill>
              </a:rPr>
              <a:t>, влияющие на эффективность логопедической работы</a:t>
            </a:r>
          </a:p>
          <a:p>
            <a:endParaRPr lang="ru-RU" sz="1600" dirty="0"/>
          </a:p>
        </p:txBody>
      </p:sp>
      <p:sp>
        <p:nvSpPr>
          <p:cNvPr id="4" name="Текст 3"/>
          <p:cNvSpPr>
            <a:spLocks noGrp="1"/>
          </p:cNvSpPr>
          <p:nvPr>
            <p:ph type="body" sz="half" idx="3"/>
          </p:nvPr>
        </p:nvSpPr>
        <p:spPr>
          <a:xfrm>
            <a:off x="4721225" y="692696"/>
            <a:ext cx="4041775" cy="720080"/>
          </a:xfrm>
        </p:spPr>
        <p:txBody>
          <a:bodyPr/>
          <a:lstStyle/>
          <a:p>
            <a:pPr algn="ctr"/>
            <a:endParaRPr lang="ru-RU" sz="1600" dirty="0" smtClean="0"/>
          </a:p>
          <a:p>
            <a:pPr algn="ctr"/>
            <a:r>
              <a:rPr lang="ru-RU" sz="1600" dirty="0" smtClean="0">
                <a:solidFill>
                  <a:schemeClr val="accent2">
                    <a:lumMod val="75000"/>
                  </a:schemeClr>
                </a:solidFill>
              </a:rPr>
              <a:t>Основными </a:t>
            </a:r>
            <a:r>
              <a:rPr lang="ru-RU" sz="1600" dirty="0">
                <a:solidFill>
                  <a:schemeClr val="accent2">
                    <a:lumMod val="75000"/>
                  </a:schemeClr>
                </a:solidFill>
              </a:rPr>
              <a:t>направлениями коррекционно-логопедической работы является:</a:t>
            </a:r>
          </a:p>
          <a:p>
            <a:pPr algn="ctr"/>
            <a:endParaRPr lang="ru-RU" sz="1600" dirty="0"/>
          </a:p>
        </p:txBody>
      </p:sp>
      <p:sp>
        <p:nvSpPr>
          <p:cNvPr id="5" name="Объект 4"/>
          <p:cNvSpPr>
            <a:spLocks noGrp="1"/>
          </p:cNvSpPr>
          <p:nvPr>
            <p:ph sz="quarter" idx="2"/>
          </p:nvPr>
        </p:nvSpPr>
        <p:spPr>
          <a:xfrm>
            <a:off x="381000" y="1628801"/>
            <a:ext cx="4041648" cy="3672408"/>
          </a:xfrm>
        </p:spPr>
        <p:txBody>
          <a:bodyPr>
            <a:normAutofit fontScale="77500" lnSpcReduction="20000"/>
          </a:bodyPr>
          <a:lstStyle/>
          <a:p>
            <a:pPr marL="109728" indent="0">
              <a:buNone/>
            </a:pPr>
            <a:r>
              <a:rPr lang="ru-RU" dirty="0"/>
              <a:t>- сложность структуры дефекта и степень выраженности нарушений;</a:t>
            </a:r>
          </a:p>
          <a:p>
            <a:pPr marL="109728" indent="0">
              <a:buNone/>
            </a:pPr>
            <a:r>
              <a:rPr lang="ru-RU" dirty="0"/>
              <a:t>- принятие и понимание родителями проблем ребенка и осознание себя в данной проблемной ситуации, </a:t>
            </a:r>
            <a:r>
              <a:rPr lang="ru-RU" dirty="0" err="1"/>
              <a:t>мотивированность</a:t>
            </a:r>
            <a:r>
              <a:rPr lang="ru-RU" dirty="0"/>
              <a:t> на помощь своему ребенку;</a:t>
            </a:r>
          </a:p>
          <a:p>
            <a:pPr marL="109728" indent="0">
              <a:buNone/>
            </a:pPr>
            <a:r>
              <a:rPr lang="ru-RU" dirty="0"/>
              <a:t>- систематичность посещения ребенком занятий, а родителями – психолого-педагогических консультаций;</a:t>
            </a:r>
          </a:p>
          <a:p>
            <a:pPr marL="109728" indent="0">
              <a:buNone/>
            </a:pPr>
            <a:r>
              <a:rPr lang="ru-RU" dirty="0"/>
              <a:t>- ответственное отношение родителей к коррекционно - развивающему процессу и активная работа с ребенком, как на специальных занятиях, так и в домашних условиях.</a:t>
            </a:r>
          </a:p>
          <a:p>
            <a:pPr marL="109728" indent="0">
              <a:buNone/>
            </a:pPr>
            <a:endParaRPr lang="ru-RU" dirty="0"/>
          </a:p>
        </p:txBody>
      </p:sp>
      <p:sp>
        <p:nvSpPr>
          <p:cNvPr id="6" name="Объект 5"/>
          <p:cNvSpPr>
            <a:spLocks noGrp="1"/>
          </p:cNvSpPr>
          <p:nvPr>
            <p:ph sz="quarter" idx="4"/>
          </p:nvPr>
        </p:nvSpPr>
        <p:spPr>
          <a:xfrm>
            <a:off x="4718304" y="1628801"/>
            <a:ext cx="4041775" cy="3312368"/>
          </a:xfrm>
        </p:spPr>
        <p:txBody>
          <a:bodyPr>
            <a:normAutofit fontScale="77500" lnSpcReduction="20000"/>
          </a:bodyPr>
          <a:lstStyle/>
          <a:p>
            <a:pPr marL="109728" indent="0">
              <a:buNone/>
            </a:pPr>
            <a:r>
              <a:rPr lang="ru-RU" dirty="0"/>
              <a:t>• нормализация мышечного тонуса и моторики артикуляционного аппарата,</a:t>
            </a:r>
          </a:p>
          <a:p>
            <a:pPr marL="109728" indent="0">
              <a:buNone/>
            </a:pPr>
            <a:r>
              <a:rPr lang="ru-RU" dirty="0"/>
              <a:t>• развитие тактильных ощущений,</a:t>
            </a:r>
          </a:p>
          <a:p>
            <a:pPr marL="109728" indent="0">
              <a:buNone/>
            </a:pPr>
            <a:r>
              <a:rPr lang="ru-RU" dirty="0"/>
              <a:t>• мимики,</a:t>
            </a:r>
          </a:p>
          <a:p>
            <a:pPr marL="109728" indent="0">
              <a:buNone/>
            </a:pPr>
            <a:r>
              <a:rPr lang="ru-RU" dirty="0"/>
              <a:t>• выработка ритмичности дыхания и движений ребенка,</a:t>
            </a:r>
          </a:p>
          <a:p>
            <a:pPr marL="109728" indent="0">
              <a:buNone/>
            </a:pPr>
            <a:r>
              <a:rPr lang="ru-RU" dirty="0"/>
              <a:t>• стимуляция лепета, </a:t>
            </a:r>
            <a:r>
              <a:rPr lang="ru-RU" dirty="0" err="1"/>
              <a:t>лепетных</a:t>
            </a:r>
            <a:r>
              <a:rPr lang="ru-RU" dirty="0"/>
              <a:t> слов, перевода слова из пассивного в активный словарь,</a:t>
            </a:r>
          </a:p>
          <a:p>
            <a:pPr marL="109728" indent="0">
              <a:buNone/>
            </a:pPr>
            <a:r>
              <a:rPr lang="ru-RU" dirty="0"/>
              <a:t>• вызов положительного эмоционального отношения к занятиям,</a:t>
            </a:r>
          </a:p>
          <a:p>
            <a:pPr marL="109728" indent="0">
              <a:buNone/>
            </a:pPr>
            <a:r>
              <a:rPr lang="ru-RU" dirty="0"/>
              <a:t>• выработка памяти, внимания, мышления.</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39" y="4869160"/>
            <a:ext cx="2828381" cy="197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292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2627784" y="1340768"/>
            <a:ext cx="5866928" cy="2088232"/>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ctr"/>
            <a:r>
              <a:rPr lang="ru-RU" dirty="0"/>
              <a:t>Коррекционно - логопедическая работа с детьми строится поэтапно и включает постепенно усложняющиеся упражнения. Используются различные </a:t>
            </a:r>
            <a:r>
              <a:rPr lang="ru-RU" dirty="0" err="1"/>
              <a:t>приговорушки</a:t>
            </a:r>
            <a:r>
              <a:rPr lang="ru-RU" dirty="0"/>
              <a:t>, ладушки, </a:t>
            </a:r>
            <a:r>
              <a:rPr lang="ru-RU" dirty="0" err="1"/>
              <a:t>потешки</a:t>
            </a:r>
            <a:r>
              <a:rPr lang="ru-RU" dirty="0"/>
              <a:t>, стишки на звукоподражания. Важно установить тесный контакт с детьми, поднять их эмоциональное состояние.</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789039"/>
            <a:ext cx="2520280"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278790"/>
            <a:ext cx="1589379" cy="15407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95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half" idx="1"/>
          </p:nvPr>
        </p:nvSpPr>
        <p:spPr>
          <a:xfrm>
            <a:off x="2838298" y="1268761"/>
            <a:ext cx="3245870" cy="4032448"/>
          </a:xfrm>
        </p:spPr>
        <p:txBody>
          <a:bodyPr>
            <a:normAutofit fontScale="85000" lnSpcReduction="20000"/>
          </a:bodyPr>
          <a:lstStyle/>
          <a:p>
            <a:pPr marL="109728" indent="0">
              <a:buNone/>
            </a:pPr>
            <a:r>
              <a:rPr lang="ru-RU" dirty="0">
                <a:solidFill>
                  <a:schemeClr val="accent2">
                    <a:lumMod val="50000"/>
                  </a:schemeClr>
                </a:solidFill>
              </a:rPr>
              <a:t>Большое значение имеет работа по воспитанию общих речевых навыков, прежде всего диафрагмального дыхания. С малышами работа над дыханием проводится в игровой форме по подражанию. Работаем над коротким спокойным вдохом через нос и плавным выдохом. Дыхательная гимнастика: </a:t>
            </a:r>
            <a:r>
              <a:rPr lang="ru-RU" dirty="0">
                <a:solidFill>
                  <a:schemeClr val="accent2">
                    <a:lumMod val="50000"/>
                  </a:schemeClr>
                </a:solidFill>
                <a:effectLst>
                  <a:outerShdw blurRad="38100" dist="38100" dir="2700000" algn="tl">
                    <a:srgbClr val="000000">
                      <a:alpha val="43137"/>
                    </a:srgbClr>
                  </a:outerShdw>
                </a:effectLst>
              </a:rPr>
              <a:t>«Кораблики», «Шарик», «Перышко», «Загони мяч в ворота», «Сдуй капельку с тучки», «Мыльные пузыри», «Сдуй листик с грибка», «Задуй свечу» </a:t>
            </a:r>
          </a:p>
        </p:txBody>
      </p:sp>
      <p:pic>
        <p:nvPicPr>
          <p:cNvPr id="8" name="Объект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33977" y="692697"/>
            <a:ext cx="2376262" cy="3168351"/>
          </a:xfrm>
          <a:prstGeom prst="rect">
            <a:avLst/>
          </a:prstGeom>
          <a:ln>
            <a:noFill/>
          </a:ln>
          <a:effectLst>
            <a:outerShdw blurRad="292100" dist="139700" dir="2700000" algn="tl" rotWithShape="0">
              <a:srgbClr val="333333">
                <a:alpha val="65000"/>
              </a:srgbClr>
            </a:outerShdw>
          </a:effec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6" y="3068960"/>
            <a:ext cx="2520278" cy="3356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107506" y="2636912"/>
            <a:ext cx="2520278"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0" name="Прямоугольник 9"/>
          <p:cNvSpPr/>
          <p:nvPr/>
        </p:nvSpPr>
        <p:spPr>
          <a:xfrm>
            <a:off x="6331768" y="3955605"/>
            <a:ext cx="2344688"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84518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124744"/>
            <a:ext cx="4186808" cy="5400600"/>
          </a:xfrm>
        </p:spPr>
        <p:txBody>
          <a:bodyPr>
            <a:normAutofit fontScale="85000" lnSpcReduction="20000"/>
          </a:bodyPr>
          <a:lstStyle/>
          <a:p>
            <a:pPr marL="109728" indent="0">
              <a:buNone/>
            </a:pPr>
            <a:r>
              <a:rPr lang="ru-RU" dirty="0">
                <a:solidFill>
                  <a:schemeClr val="accent2">
                    <a:lumMod val="50000"/>
                  </a:schemeClr>
                </a:solidFill>
              </a:rPr>
              <a:t>Для работы над речевым дыханием с детьми раннего возраста используются речевые подражания: А-А-А (плачет девочка, У-У-У (гудит паровоз, И-И-И (ржет лошадь, О-О-О (рычит мишка) и т. п.  Продолжая работу над речевым дыханием, используем слияние гласных: АУ (кричат дети, УА (плачет малыш, ИА (кричит ослик). Затем переходим к работе над слогами, сначала отрабатываем открытые слоги- звукоподражания: ГА - ГА (кричат гуси, ТУ -ТУ (едет поезд, потом закрытые: АМ-АМ, ТОП-ТОП, потом слоги со стечением согласных: КВА-КВА. Подражание голосам животных: МЯУ, МУ, КВА, ПИ-ПИ, КО-КО. Подражание звукам, издаваемым транспортом и различными бытовыми предметами: БИ-БИ, ДИНЬ-ДИНЬ, ТУК-ТУК, ТИК-ТАК. Произнесение простых слов «дай», «на», «иди» и составление с ними коротких предложений.  </a:t>
            </a:r>
          </a:p>
          <a:p>
            <a:pPr marL="109728" indent="0">
              <a:buNone/>
            </a:pPr>
            <a:endParaRPr lang="ru-RU" dirty="0"/>
          </a:p>
        </p:txBody>
      </p:sp>
      <p:pic>
        <p:nvPicPr>
          <p:cNvPr id="5" name="Объект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48064" y="1700808"/>
            <a:ext cx="3394471" cy="4525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5915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258094"/>
            <a:ext cx="3898776" cy="4835202"/>
          </a:xfrm>
          <a:prstGeom prst="rect">
            <a:avLst/>
          </a:prstGeom>
          <a:ln>
            <a:noFill/>
          </a:ln>
          <a:effectLst>
            <a:outerShdw blurRad="190500" algn="tl" rotWithShape="0">
              <a:srgbClr val="000000">
                <a:alpha val="70000"/>
              </a:srgbClr>
            </a:outerShdw>
          </a:effectLst>
        </p:spPr>
      </p:pic>
      <p:sp>
        <p:nvSpPr>
          <p:cNvPr id="4" name="Объект 3"/>
          <p:cNvSpPr>
            <a:spLocks noGrp="1"/>
          </p:cNvSpPr>
          <p:nvPr>
            <p:ph sz="half" idx="2"/>
          </p:nvPr>
        </p:nvSpPr>
        <p:spPr>
          <a:xfrm>
            <a:off x="4648200" y="1988841"/>
            <a:ext cx="4038600" cy="3240360"/>
          </a:xfrm>
        </p:spPr>
        <p:txBody>
          <a:bodyPr>
            <a:normAutofit fontScale="85000" lnSpcReduction="20000"/>
          </a:bodyPr>
          <a:lstStyle/>
          <a:p>
            <a:pPr marL="109728" indent="0">
              <a:buNone/>
            </a:pPr>
            <a:r>
              <a:rPr lang="ru-RU" dirty="0"/>
              <a:t> </a:t>
            </a:r>
            <a:r>
              <a:rPr lang="ru-RU" dirty="0">
                <a:solidFill>
                  <a:schemeClr val="accent2">
                    <a:lumMod val="50000"/>
                  </a:schemeClr>
                </a:solidFill>
              </a:rPr>
              <a:t>Самое большое место в логопедической работе с детьми занимает работа по стимуляции речевой активности. Привлекая внимание ребенка к звучанию его голоса, поощряя его активность, стараемся вызвать повторение звуков и </a:t>
            </a:r>
            <a:r>
              <a:rPr lang="ru-RU" dirty="0" err="1">
                <a:solidFill>
                  <a:schemeClr val="accent2">
                    <a:lumMod val="50000"/>
                  </a:schemeClr>
                </a:solidFill>
              </a:rPr>
              <a:t>лепетной</a:t>
            </a:r>
            <a:r>
              <a:rPr lang="ru-RU" dirty="0">
                <a:solidFill>
                  <a:schemeClr val="accent2">
                    <a:lumMod val="50000"/>
                  </a:schemeClr>
                </a:solidFill>
              </a:rPr>
              <a:t> активности. Игры </a:t>
            </a:r>
            <a:r>
              <a:rPr lang="ru-RU" dirty="0">
                <a:solidFill>
                  <a:schemeClr val="accent2">
                    <a:lumMod val="50000"/>
                  </a:schemeClr>
                </a:solidFill>
                <a:effectLst>
                  <a:outerShdw blurRad="38100" dist="38100" dir="2700000" algn="tl">
                    <a:srgbClr val="000000">
                      <a:alpha val="43137"/>
                    </a:srgbClr>
                  </a:outerShdw>
                </a:effectLst>
              </a:rPr>
              <a:t>«В гости пришла кукла», «Айболит», «Кто позвал?», «Что пропало?», «У нас в гостях»</a:t>
            </a:r>
            <a:r>
              <a:rPr lang="ru-RU" dirty="0">
                <a:solidFill>
                  <a:schemeClr val="accent2">
                    <a:lumMod val="50000"/>
                  </a:schemeClr>
                </a:solidFill>
              </a:rPr>
              <a:t> создаем игровую ситуацию и побуждаем малыша к произнесению звукоподражаний и слов.</a:t>
            </a:r>
          </a:p>
        </p:txBody>
      </p:sp>
    </p:spTree>
    <p:extLst>
      <p:ext uri="{BB962C8B-B14F-4D97-AF65-F5344CB8AC3E}">
        <p14:creationId xmlns:p14="http://schemas.microsoft.com/office/powerpoint/2010/main" val="15913328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106</TotalTime>
  <Words>1462</Words>
  <Application>Microsoft Office PowerPoint</Application>
  <PresentationFormat>Экран (4:3)</PresentationFormat>
  <Paragraphs>60</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Городская</vt:lpstr>
      <vt:lpstr>Особенности организации работы  учителя-логопеда  в Службе ранней помощи</vt:lpstr>
      <vt:lpstr>Презентация PowerPoint</vt:lpstr>
      <vt:lpstr>Презентация PowerPoint</vt:lpstr>
      <vt:lpstr>Задачами речевого развития в раннем возрасте являются:</vt:lpstr>
      <vt:lpstr>Презентация PowerPoint</vt:lpstr>
      <vt:lpstr>Презентация PowerPoint</vt:lpstr>
      <vt:lpstr>Презентация PowerPoint</vt:lpstr>
      <vt:lpstr>Презентация PowerPoint</vt:lpstr>
      <vt:lpstr>Презентация PowerPoint</vt:lpstr>
      <vt:lpstr> А так же проводим с детьми артикуляционную гимнастику, как в пассивной, так и в активной форме. «Улыбочка», «Вкусное варенье», «Заборчик», «Лошадка», «Лопаточка», «Хобот слоненка». </vt:lpstr>
      <vt:lpstr> Уровень развития речи находится в прямой зависимости от степени сформированности тонких движений пальцев рук. Поэтому тренировка движений пальцев и всей кисти рук является важнейшим фактором, стимулирующим речевое развитие ребенка - пальчиковая гимнастика. С помощью стихотворного ритма совершенствуется произношение, происходит постановка правильного дыхания, отрабатывается определенный темп речи, развивается речевой слух: «Сорока-ворона», «Ладушки», «Этот пальчик дедушка», «Этот пальчик в лес пошел» и др.   Хорошее воздействие оказывают игры с предметами: пирамидки, кубики, мозаика, закрепление на липучках «Божья коровка»,  застегивание пуговиц,  подушка с пуговицами. Игры с карандашами, грецкими орехами, крупой, песком, водой, тестом, пластилином,  «Пальчиковый бассейн», «Пальчиковый театр», «Шнуровки»,  складывание матрешек. Мнем руками бумагу, салфетки, поролоновые шарики, резиновые мячики, пищащие игрушки.   На примере простых упражнений на развитие общей моторики - движений рук и ног, поворотов головы, наклонов туловища можно научить малыша выслушивать и запоминать задания, а затем выполнять их. Играем вместе с ребенком: «Мишка косолапый», «Дерево на ветру», «Зайка серенький сидит», «Вова топать, как умеет», «Большие ноги шли по дороге».   </vt:lpstr>
      <vt:lpstr> Полезно собирать пирамидки с ребенком, акцентируя внимание на цвете, форме и размере. Кубики разного цвета, «Разноцветные домики», палочки, шарики, геометрические фигуры, бусинки, карточки из цветной бумаги. Используются предметы одинакового цвета, но разной формы - ребенок должен разложить предметы в разные коробки.</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организации работы  учителя-логопеда  в Службе ранней помощи</dc:title>
  <dc:creator>Ольга</dc:creator>
  <cp:lastModifiedBy>Ольга</cp:lastModifiedBy>
  <cp:revision>14</cp:revision>
  <cp:lastPrinted>2021-04-23T12:48:21Z</cp:lastPrinted>
  <dcterms:created xsi:type="dcterms:W3CDTF">2021-04-12T13:41:39Z</dcterms:created>
  <dcterms:modified xsi:type="dcterms:W3CDTF">2021-04-23T13:01:07Z</dcterms:modified>
</cp:coreProperties>
</file>